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23"/>
  </p:notesMasterIdLst>
  <p:sldIdLst>
    <p:sldId id="256" r:id="rId2"/>
    <p:sldId id="257" r:id="rId3"/>
    <p:sldId id="262" r:id="rId4"/>
    <p:sldId id="261" r:id="rId5"/>
    <p:sldId id="263" r:id="rId6"/>
    <p:sldId id="264" r:id="rId7"/>
    <p:sldId id="265" r:id="rId8"/>
    <p:sldId id="266" r:id="rId9"/>
    <p:sldId id="267" r:id="rId10"/>
    <p:sldId id="268" r:id="rId11"/>
    <p:sldId id="258" r:id="rId12"/>
    <p:sldId id="270" r:id="rId13"/>
    <p:sldId id="279" r:id="rId14"/>
    <p:sldId id="272" r:id="rId15"/>
    <p:sldId id="273" r:id="rId16"/>
    <p:sldId id="269" r:id="rId17"/>
    <p:sldId id="278" r:id="rId18"/>
    <p:sldId id="277" r:id="rId19"/>
    <p:sldId id="275" r:id="rId20"/>
    <p:sldId id="259" r:id="rId21"/>
    <p:sldId id="260" r:id="rId22"/>
  </p:sldIdLst>
  <p:sldSz cx="10691813" cy="7559675"/>
  <p:notesSz cx="6797675" cy="9926638"/>
  <p:embeddedFontLst>
    <p:embeddedFont>
      <p:font typeface="Adobe Devanagari" panose="02040503050201020203" charset="0"/>
      <p:regular r:id="rId24"/>
      <p:bold r:id="rId25"/>
      <p:italic r:id="rId26"/>
      <p:boldItalic r:id="rId27"/>
    </p:embeddedFont>
    <p:embeddedFont>
      <p:font typeface="Arial Black" panose="020B0A04020102020204" pitchFamily="34" charset="0"/>
      <p:bold r:id="rId28"/>
    </p:embeddedFont>
    <p:embeddedFont>
      <p:font typeface="Calibri" panose="020F0502020204030204" pitchFamily="34" charset="0"/>
      <p:regular r:id="rId29"/>
      <p:bold r:id="rId30"/>
      <p:italic r:id="rId31"/>
      <p:boldItalic r:id="rId32"/>
    </p:embeddedFont>
    <p:embeddedFont>
      <p:font typeface="Lato" panose="020B0604020202020204" charset="0"/>
      <p:regular r:id="rId33"/>
      <p:bold r:id="rId34"/>
      <p:italic r:id="rId35"/>
      <p:boldItalic r:id="rId36"/>
    </p:embeddedFont>
    <p:embeddedFont>
      <p:font typeface="Roboto" panose="02000000000000000000" pitchFamily="2" charset="0"/>
      <p:regular r:id="rId37"/>
      <p:bold r:id="rId38"/>
      <p:italic r:id="rId39"/>
      <p:boldItalic r:id="rId40"/>
    </p:embeddedFont>
    <p:embeddedFont>
      <p:font typeface="Roboto Condensed" panose="02000000000000000000" pitchFamily="2" charset="0"/>
      <p:regular r:id="rId41"/>
      <p:bold r:id="rId42"/>
      <p:italic r:id="rId43"/>
      <p:boldItalic r:id="rId44"/>
    </p:embeddedFont>
  </p:embeddedFontLst>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95" userDrawn="1">
          <p15:clr>
            <a:srgbClr val="A4A3A4"/>
          </p15:clr>
        </p15:guide>
        <p15:guide id="2" pos="3367" userDrawn="1">
          <p15:clr>
            <a:srgbClr val="A4A3A4"/>
          </p15:clr>
        </p15:guide>
        <p15:guide id="3" pos="578" userDrawn="1">
          <p15:clr>
            <a:srgbClr val="A4A3A4"/>
          </p15:clr>
        </p15:guide>
        <p15:guide id="4" pos="6157" userDrawn="1">
          <p15:clr>
            <a:srgbClr val="A4A3A4"/>
          </p15:clr>
        </p15:guide>
        <p15:guide id="5" pos="3526" userDrawn="1">
          <p15:clr>
            <a:srgbClr val="A4A3A4"/>
          </p15:clr>
        </p15:guide>
        <p15:guide id="6" pos="3209" userDrawn="1">
          <p15:clr>
            <a:srgbClr val="A4A3A4"/>
          </p15:clr>
        </p15:guide>
        <p15:guide id="7" orient="horz" pos="567" userDrawn="1">
          <p15:clr>
            <a:srgbClr val="A4A3A4"/>
          </p15:clr>
        </p15:guide>
        <p15:guide id="8" orient="horz" pos="24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оган Вероника Олеговна" initials="КВО" lastIdx="9" clrIdx="0">
    <p:extLst>
      <p:ext uri="{19B8F6BF-5375-455C-9EA6-DF929625EA0E}">
        <p15:presenceInfo xmlns:p15="http://schemas.microsoft.com/office/powerpoint/2012/main" userId="S-1-5-21-3341240026-1856144826-3386965597-131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E8E8"/>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94"/>
  </p:normalViewPr>
  <p:slideViewPr>
    <p:cSldViewPr snapToGrid="0" snapToObjects="1">
      <p:cViewPr varScale="1">
        <p:scale>
          <a:sx n="53" d="100"/>
          <a:sy n="53" d="100"/>
        </p:scale>
        <p:origin x="912" y="72"/>
      </p:cViewPr>
      <p:guideLst>
        <p:guide orient="horz" pos="4195"/>
        <p:guide pos="3367"/>
        <p:guide pos="578"/>
        <p:guide pos="6157"/>
        <p:guide pos="3526"/>
        <p:guide pos="3209"/>
        <p:guide orient="horz" pos="567"/>
        <p:guide orient="horz" pos="2481"/>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lineChart>
        <c:grouping val="standard"/>
        <c:varyColors val="0"/>
        <c:ser>
          <c:idx val="1"/>
          <c:order val="1"/>
          <c:tx>
            <c:strRef>
              <c:f>Лист1!$C$20</c:f>
              <c:strCache>
                <c:ptCount val="1"/>
                <c:pt idx="0">
                  <c:v>Грипп заболеваемость (показатель на 100 тыс человек)</c:v>
                </c:pt>
              </c:strCache>
            </c:strRef>
          </c:tx>
          <c:spPr>
            <a:ln w="28575" cap="rnd">
              <a:solidFill>
                <a:schemeClr val="accent5">
                  <a:tint val="77000"/>
                </a:schemeClr>
              </a:solidFill>
              <a:round/>
            </a:ln>
            <a:effectLst/>
          </c:spPr>
          <c:marker>
            <c:symbol val="circle"/>
            <c:size val="7"/>
            <c:spPr>
              <a:solidFill>
                <a:schemeClr val="accent5">
                  <a:tint val="77000"/>
                </a:schemeClr>
              </a:solidFill>
              <a:ln w="9525">
                <a:solidFill>
                  <a:schemeClr val="accent5">
                    <a:tint val="77000"/>
                  </a:schemeClr>
                </a:solidFill>
              </a:ln>
              <a:effectLst/>
            </c:spPr>
          </c:marker>
          <c:dLbls>
            <c:dLbl>
              <c:idx val="0"/>
              <c:layout>
                <c:manualLayout>
                  <c:x val="-2.7656476944684982E-2"/>
                  <c:y val="4.2127426713705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F0-4106-A96E-6D243F86142F}"/>
                </c:ext>
              </c:extLst>
            </c:dLbl>
            <c:dLbl>
              <c:idx val="1"/>
              <c:layout>
                <c:manualLayout>
                  <c:x val="-2.765647694468498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F0-4106-A96E-6D243F86142F}"/>
                </c:ext>
              </c:extLst>
            </c:dLbl>
            <c:dLbl>
              <c:idx val="2"/>
              <c:layout>
                <c:manualLayout>
                  <c:x val="-2.0378457382321365E-2"/>
                  <c:y val="5.0552915781736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F0-4106-A96E-6D243F86142F}"/>
                </c:ext>
              </c:extLst>
            </c:dLbl>
            <c:dLbl>
              <c:idx val="3"/>
              <c:layout>
                <c:manualLayout>
                  <c:x val="-2.6200873777270345E-2"/>
                  <c:y val="-2.9489200562238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F0-4106-A96E-6D243F86142F}"/>
                </c:ext>
              </c:extLst>
            </c:dLbl>
            <c:dLbl>
              <c:idx val="4"/>
              <c:layout>
                <c:manualLayout>
                  <c:x val="-8.7336245924234425E-3"/>
                  <c:y val="-1.6850970685482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F0-4106-A96E-6D243F86142F}"/>
                </c:ext>
              </c:extLst>
            </c:dLbl>
            <c:dLbl>
              <c:idx val="5"/>
              <c:layout>
                <c:manualLayout>
                  <c:x val="-2.0378457382321365E-2"/>
                  <c:y val="-8.0042116343975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F0-4106-A96E-6D243F86142F}"/>
                </c:ext>
              </c:extLst>
            </c:dLbl>
            <c:dLbl>
              <c:idx val="6"/>
              <c:layout>
                <c:manualLayout>
                  <c:x val="-3.7845704704523114E-2"/>
                  <c:y val="-5.0552915781736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F0-4106-A96E-6D243F86142F}"/>
                </c:ext>
              </c:extLst>
            </c:dLbl>
            <c:dLbl>
              <c:idx val="7"/>
              <c:layout>
                <c:manualLayout>
                  <c:x val="-3.2023288309574148E-2"/>
                  <c:y val="-2.9489200562238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F0-4106-A96E-6D243F86142F}"/>
                </c:ext>
              </c:extLst>
            </c:dLbl>
            <c:dLbl>
              <c:idx val="8"/>
              <c:layout>
                <c:manualLayout>
                  <c:x val="-3.6390103399753584E-2"/>
                  <c:y val="3.3701941370964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3F0-4106-A96E-6D243F86142F}"/>
                </c:ext>
              </c:extLst>
            </c:dLbl>
            <c:dLbl>
              <c:idx val="9"/>
              <c:layout>
                <c:manualLayout>
                  <c:x val="-3.2023288309574148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3F0-4106-A96E-6D243F86142F}"/>
                </c:ext>
              </c:extLst>
            </c:dLbl>
            <c:dLbl>
              <c:idx val="10"/>
              <c:layout>
                <c:manualLayout>
                  <c:x val="-3.347889333963394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3F0-4106-A96E-6D243F86142F}"/>
                </c:ext>
              </c:extLst>
            </c:dLbl>
            <c:dLbl>
              <c:idx val="11"/>
              <c:layout>
                <c:manualLayout>
                  <c:x val="-3.0567685142159462E-2"/>
                  <c:y val="-5.0552915781736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3F0-4106-A96E-6D243F86142F}"/>
                </c:ext>
              </c:extLst>
            </c:dLbl>
            <c:dLbl>
              <c:idx val="12"/>
              <c:layout>
                <c:manualLayout>
                  <c:x val="-3.0567685142159462E-2"/>
                  <c:y val="-3.3701941370964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3F0-4106-A96E-6D243F86142F}"/>
                </c:ext>
              </c:extLst>
            </c:dLbl>
            <c:dLbl>
              <c:idx val="13"/>
              <c:layout>
                <c:manualLayout>
                  <c:x val="-2.765647694468498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3F0-4106-A96E-6D243F86142F}"/>
                </c:ext>
              </c:extLst>
            </c:dLbl>
            <c:dLbl>
              <c:idx val="14"/>
              <c:layout>
                <c:manualLayout>
                  <c:x val="-2.6200873777270345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3F0-4106-A96E-6D243F86142F}"/>
                </c:ext>
              </c:extLst>
            </c:dLbl>
            <c:dLbl>
              <c:idx val="15"/>
              <c:layout>
                <c:manualLayout>
                  <c:x val="-3.056768514215946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3F0-4106-A96E-6D243F86142F}"/>
                </c:ext>
              </c:extLst>
            </c:dLbl>
            <c:dLbl>
              <c:idx val="16"/>
              <c:layout>
                <c:manualLayout>
                  <c:x val="-2.6200873777270345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3F0-4106-A96E-6D243F86142F}"/>
                </c:ext>
              </c:extLst>
            </c:dLbl>
            <c:dLbl>
              <c:idx val="17"/>
              <c:layout>
                <c:manualLayout>
                  <c:x val="-3.0567685142159462E-2"/>
                  <c:y val="-3.3701941370964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3F0-4106-A96E-6D243F86142F}"/>
                </c:ext>
              </c:extLst>
            </c:dLbl>
            <c:dLbl>
              <c:idx val="18"/>
              <c:layout>
                <c:manualLayout>
                  <c:x val="-3.0567685142159462E-2"/>
                  <c:y val="-4.6340171247720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3F0-4106-A96E-6D243F86142F}"/>
                </c:ext>
              </c:extLst>
            </c:dLbl>
            <c:dLbl>
              <c:idx val="19"/>
              <c:layout>
                <c:manualLayout>
                  <c:x val="-3.4934498369693756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3F0-4106-A96E-6D243F86142F}"/>
                </c:ext>
              </c:extLst>
            </c:dLbl>
            <c:dLbl>
              <c:idx val="20"/>
              <c:layout>
                <c:manualLayout>
                  <c:x val="-3.0567685142159462E-2"/>
                  <c:y val="-3.3701941370964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3F0-4106-A96E-6D243F86142F}"/>
                </c:ext>
              </c:extLst>
            </c:dLbl>
            <c:dLbl>
              <c:idx val="21"/>
              <c:layout>
                <c:manualLayout>
                  <c:x val="-2.9112081974744797E-2"/>
                  <c:y val="-3.3701941370964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3F0-4106-A96E-6D243F86142F}"/>
                </c:ext>
              </c:extLst>
            </c:dLbl>
            <c:dLbl>
              <c:idx val="22"/>
              <c:layout>
                <c:manualLayout>
                  <c:x val="-2.9112081974744797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3F0-4106-A96E-6D243F86142F}"/>
                </c:ext>
              </c:extLst>
            </c:dLbl>
            <c:dLbl>
              <c:idx val="23"/>
              <c:layout>
                <c:manualLayout>
                  <c:x val="-3.056768514215946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3F0-4106-A96E-6D243F86142F}"/>
                </c:ext>
              </c:extLst>
            </c:dLbl>
            <c:dLbl>
              <c:idx val="24"/>
              <c:layout>
                <c:manualLayout>
                  <c:x val="-2.4580152705311786E-2"/>
                  <c:y val="-4.4119998812675511E-2"/>
                </c:manualLayout>
              </c:layout>
              <c:tx>
                <c:rich>
                  <a:bodyPr rot="0" spcFirstLastPara="1" vertOverflow="ellipsis" vert="horz" wrap="square" anchor="ctr" anchorCtr="1"/>
                  <a:lstStyle/>
                  <a:p>
                    <a:pPr>
                      <a:defRPr sz="1000" b="1" i="0" u="none" strike="noStrike" kern="1200" baseline="0">
                        <a:solidFill>
                          <a:srgbClr val="0070C0"/>
                        </a:solidFill>
                        <a:latin typeface="Arial" panose="020B0604020202020204" pitchFamily="34" charset="0"/>
                        <a:ea typeface="+mn-ea"/>
                        <a:cs typeface="Arial" panose="020B0604020202020204" pitchFamily="34" charset="0"/>
                      </a:defRPr>
                    </a:pPr>
                    <a:r>
                      <a:rPr lang="ru-RU">
                        <a:solidFill>
                          <a:srgbClr val="0070C0"/>
                        </a:solidFill>
                      </a:rPr>
                      <a:t>н/д**</a:t>
                    </a:r>
                  </a:p>
                </c:rich>
              </c:tx>
              <c:spPr>
                <a:noFill/>
                <a:ln>
                  <a:noFill/>
                </a:ln>
                <a:effectLst/>
              </c:spPr>
              <c:txPr>
                <a:bodyPr rot="0" spcFirstLastPara="1" vertOverflow="ellipsis" vert="horz" wrap="square" anchor="ctr" anchorCtr="1"/>
                <a:lstStyle/>
                <a:p>
                  <a:pPr>
                    <a:defRPr sz="1000" b="1" i="0" u="none" strike="noStrike" kern="1200" baseline="0">
                      <a:solidFill>
                        <a:srgbClr val="0070C0"/>
                      </a:solidFill>
                      <a:latin typeface="Arial" panose="020B0604020202020204" pitchFamily="34" charset="0"/>
                      <a:ea typeface="+mn-ea"/>
                      <a:cs typeface="Arial" panose="020B0604020202020204" pitchFamily="34" charset="0"/>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3F0-4106-A96E-6D243F86142F}"/>
                </c:ext>
              </c:extLst>
            </c:dLbl>
            <c:spPr>
              <a:noFill/>
              <a:ln>
                <a:noFill/>
              </a:ln>
              <a:effectLst/>
            </c:spPr>
            <c:txPr>
              <a:bodyPr rot="0" spcFirstLastPara="1" vertOverflow="ellipsis" vert="horz" wrap="square" anchor="ctr" anchorCtr="1"/>
              <a:lstStyle/>
              <a:p>
                <a:pPr>
                  <a:defRPr sz="1000" b="1" i="0" u="none" strike="noStrike" kern="1200" baseline="0" smtId="4294967295">
                    <a:solidFill>
                      <a:srgbClr val="0070C0"/>
                    </a:solidFill>
                    <a:latin typeface="Arial" panose="020B0604020202020204" pitchFamily="34" charset="0"/>
                    <a:ea typeface="+mn-ea"/>
                    <a:cs typeface="Arial" panose="020B0604020202020204" pitchFamily="3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Лист1!$A$21:$A$45</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Лист1!$C$21:$C$45</c:f>
              <c:numCache>
                <c:formatCode>0.00</c:formatCode>
                <c:ptCount val="25"/>
                <c:pt idx="0">
                  <c:v>2482</c:v>
                </c:pt>
                <c:pt idx="1">
                  <c:v>5173.8</c:v>
                </c:pt>
                <c:pt idx="2">
                  <c:v>2517.1</c:v>
                </c:pt>
                <c:pt idx="3">
                  <c:v>4132.2</c:v>
                </c:pt>
                <c:pt idx="4">
                  <c:v>2973.3</c:v>
                </c:pt>
                <c:pt idx="5">
                  <c:v>1375.7</c:v>
                </c:pt>
                <c:pt idx="6">
                  <c:v>1190.5999999999999</c:v>
                </c:pt>
                <c:pt idx="7">
                  <c:v>2416.9</c:v>
                </c:pt>
                <c:pt idx="8">
                  <c:v>640.4</c:v>
                </c:pt>
                <c:pt idx="9">
                  <c:v>638.1</c:v>
                </c:pt>
                <c:pt idx="10">
                  <c:v>352.1</c:v>
                </c:pt>
                <c:pt idx="11">
                  <c:v>353.9</c:v>
                </c:pt>
                <c:pt idx="12">
                  <c:v>226.9</c:v>
                </c:pt>
                <c:pt idx="13">
                  <c:v>417.4</c:v>
                </c:pt>
                <c:pt idx="14">
                  <c:v>19.3</c:v>
                </c:pt>
                <c:pt idx="15">
                  <c:v>216.7</c:v>
                </c:pt>
                <c:pt idx="16">
                  <c:v>17.2</c:v>
                </c:pt>
                <c:pt idx="17">
                  <c:v>70.3</c:v>
                </c:pt>
                <c:pt idx="18">
                  <c:v>9</c:v>
                </c:pt>
                <c:pt idx="19">
                  <c:v>34</c:v>
                </c:pt>
                <c:pt idx="20">
                  <c:v>60.5</c:v>
                </c:pt>
                <c:pt idx="21">
                  <c:v>34.9</c:v>
                </c:pt>
                <c:pt idx="22">
                  <c:v>26.330000000000005</c:v>
                </c:pt>
                <c:pt idx="23">
                  <c:v>37.33</c:v>
                </c:pt>
                <c:pt idx="24">
                  <c:v>35</c:v>
                </c:pt>
              </c:numCache>
            </c:numRef>
          </c:val>
          <c:smooth val="0"/>
          <c:extLst>
            <c:ext xmlns:c16="http://schemas.microsoft.com/office/drawing/2014/chart" uri="{C3380CC4-5D6E-409C-BE32-E72D297353CC}">
              <c16:uniqueId val="{00000019-E3F0-4106-A96E-6D243F86142F}"/>
            </c:ext>
          </c:extLst>
        </c:ser>
        <c:dLbls>
          <c:showLegendKey val="0"/>
          <c:showVal val="0"/>
          <c:showCatName val="0"/>
          <c:showSerName val="0"/>
          <c:showPercent val="0"/>
          <c:showBubbleSize val="0"/>
        </c:dLbls>
        <c:marker val="1"/>
        <c:smooth val="0"/>
        <c:axId val="174765184"/>
        <c:axId val="174766720"/>
      </c:lineChart>
      <c:lineChart>
        <c:grouping val="standard"/>
        <c:varyColors val="0"/>
        <c:ser>
          <c:idx val="0"/>
          <c:order val="0"/>
          <c:tx>
            <c:strRef>
              <c:f>Лист1!$B$20</c:f>
              <c:strCache>
                <c:ptCount val="1"/>
                <c:pt idx="0">
                  <c:v>Число привитых</c:v>
                </c:pt>
              </c:strCache>
            </c:strRef>
          </c:tx>
          <c:spPr>
            <a:ln w="28575" cap="rnd">
              <a:solidFill>
                <a:schemeClr val="accent5">
                  <a:shade val="76000"/>
                </a:schemeClr>
              </a:solidFill>
              <a:round/>
            </a:ln>
            <a:effectLst/>
          </c:spPr>
          <c:marker>
            <c:symbol val="circle"/>
            <c:size val="7"/>
            <c:spPr>
              <a:solidFill>
                <a:schemeClr val="accent5">
                  <a:shade val="76000"/>
                </a:schemeClr>
              </a:solidFill>
              <a:ln w="9525">
                <a:solidFill>
                  <a:schemeClr val="accent5">
                    <a:shade val="76000"/>
                  </a:schemeClr>
                </a:solidFill>
              </a:ln>
              <a:effectLst/>
            </c:spPr>
          </c:marker>
          <c:dLbls>
            <c:dLbl>
              <c:idx val="0"/>
              <c:layout>
                <c:manualLayout>
                  <c:x val="-2.3289665579795855E-2"/>
                  <c:y val="2.9489200562238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3F0-4106-A96E-6D243F86142F}"/>
                </c:ext>
              </c:extLst>
            </c:dLbl>
            <c:dLbl>
              <c:idx val="1"/>
              <c:layout>
                <c:manualLayout>
                  <c:x val="-2.6200873777270345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3F0-4106-A96E-6D243F86142F}"/>
                </c:ext>
              </c:extLst>
            </c:dLbl>
            <c:dLbl>
              <c:idx val="2"/>
              <c:layout>
                <c:manualLayout>
                  <c:x val="-2.6200873777270345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3F0-4106-A96E-6D243F86142F}"/>
                </c:ext>
              </c:extLst>
            </c:dLbl>
            <c:dLbl>
              <c:idx val="3"/>
              <c:layout>
                <c:manualLayout>
                  <c:x val="-3.056768514215946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3F0-4106-A96E-6D243F86142F}"/>
                </c:ext>
              </c:extLst>
            </c:dLbl>
            <c:dLbl>
              <c:idx val="4"/>
              <c:layout>
                <c:manualLayout>
                  <c:x val="-2.765647694468498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3F0-4106-A96E-6D243F86142F}"/>
                </c:ext>
              </c:extLst>
            </c:dLbl>
            <c:dLbl>
              <c:idx val="5"/>
              <c:layout>
                <c:manualLayout>
                  <c:x val="-2.9112081974744797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3F0-4106-A96E-6D243F86142F}"/>
                </c:ext>
              </c:extLst>
            </c:dLbl>
            <c:dLbl>
              <c:idx val="6"/>
              <c:layout>
                <c:manualLayout>
                  <c:x val="-3.0567685142159462E-2"/>
                  <c:y val="5.0552915781736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3F0-4106-A96E-6D243F86142F}"/>
                </c:ext>
              </c:extLst>
            </c:dLbl>
            <c:dLbl>
              <c:idx val="7"/>
              <c:layout>
                <c:manualLayout>
                  <c:x val="-3.4934498369693756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3F0-4106-A96E-6D243F86142F}"/>
                </c:ext>
              </c:extLst>
            </c:dLbl>
            <c:dLbl>
              <c:idx val="8"/>
              <c:layout>
                <c:manualLayout>
                  <c:x val="-2.8978249058127414E-2"/>
                  <c:y val="-5.4626114666461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3F0-4106-A96E-6D243F86142F}"/>
                </c:ext>
              </c:extLst>
            </c:dLbl>
            <c:dLbl>
              <c:idx val="9"/>
              <c:layout>
                <c:manualLayout>
                  <c:x val="-2.7589574456214922E-2"/>
                  <c:y val="-8.9328929781913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3F0-4106-A96E-6D243F86142F}"/>
                </c:ext>
              </c:extLst>
            </c:dLbl>
            <c:dLbl>
              <c:idx val="10"/>
              <c:layout>
                <c:manualLayout>
                  <c:x val="-2.6200873777270345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3F0-4106-A96E-6D243F86142F}"/>
                </c:ext>
              </c:extLst>
            </c:dLbl>
            <c:dLbl>
              <c:idx val="11"/>
              <c:layout>
                <c:manualLayout>
                  <c:x val="-3.2023288309574148E-2"/>
                  <c:y val="4.2127426713705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3F0-4106-A96E-6D243F86142F}"/>
                </c:ext>
              </c:extLst>
            </c:dLbl>
            <c:dLbl>
              <c:idx val="12"/>
              <c:layout>
                <c:manualLayout>
                  <c:x val="-2.7656476944684982E-2"/>
                  <c:y val="2.9489200562238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E3F0-4106-A96E-6D243F86142F}"/>
                </c:ext>
              </c:extLst>
            </c:dLbl>
            <c:dLbl>
              <c:idx val="13"/>
              <c:layout>
                <c:manualLayout>
                  <c:x val="-1.0189228691160686E-2"/>
                  <c:y val="2.5276457890868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E3F0-4106-A96E-6D243F86142F}"/>
                </c:ext>
              </c:extLst>
            </c:dLbl>
            <c:dLbl>
              <c:idx val="14"/>
              <c:layout>
                <c:manualLayout>
                  <c:x val="-2.6200873777270345E-2"/>
                  <c:y val="-4.2127426713705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E3F0-4106-A96E-6D243F86142F}"/>
                </c:ext>
              </c:extLst>
            </c:dLbl>
            <c:dLbl>
              <c:idx val="15"/>
              <c:layout>
                <c:manualLayout>
                  <c:x val="-3.056768514215946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E3F0-4106-A96E-6D243F86142F}"/>
                </c:ext>
              </c:extLst>
            </c:dLbl>
            <c:dLbl>
              <c:idx val="16"/>
              <c:layout>
                <c:manualLayout>
                  <c:x val="-2.765647694468498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E3F0-4106-A96E-6D243F86142F}"/>
                </c:ext>
              </c:extLst>
            </c:dLbl>
            <c:dLbl>
              <c:idx val="17"/>
              <c:layout>
                <c:manualLayout>
                  <c:x val="-2.7656476944684982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E3F0-4106-A96E-6D243F86142F}"/>
                </c:ext>
              </c:extLst>
            </c:dLbl>
            <c:dLbl>
              <c:idx val="18"/>
              <c:layout>
                <c:manualLayout>
                  <c:x val="-2.6200873777270345E-2"/>
                  <c:y val="3.3701941370964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E3F0-4106-A96E-6D243F86142F}"/>
                </c:ext>
              </c:extLst>
            </c:dLbl>
            <c:dLbl>
              <c:idx val="19"/>
              <c:layout>
                <c:manualLayout>
                  <c:x val="-2.1834004670381556E-2"/>
                  <c:y val="2.9489200562238707E-2"/>
                </c:manualLayout>
              </c:layout>
              <c:showLegendKey val="0"/>
              <c:showVal val="1"/>
              <c:showCatName val="0"/>
              <c:showSerName val="0"/>
              <c:showPercent val="0"/>
              <c:showBubbleSize val="0"/>
              <c:extLst>
                <c:ext xmlns:c15="http://schemas.microsoft.com/office/drawing/2012/chart" uri="{CE6537A1-D6FC-4f65-9D91-7224C49458BB}">
                  <c15:layout>
                    <c:manualLayout>
                      <c:w val="4.4483259999999997E-2"/>
                      <c:h val="5.4702630000000002E-2"/>
                    </c:manualLayout>
                  </c15:layout>
                </c:ext>
                <c:ext xmlns:c16="http://schemas.microsoft.com/office/drawing/2014/chart" uri="{C3380CC4-5D6E-409C-BE32-E72D297353CC}">
                  <c16:uniqueId val="{0000002D-E3F0-4106-A96E-6D243F86142F}"/>
                </c:ext>
              </c:extLst>
            </c:dLbl>
            <c:dLbl>
              <c:idx val="20"/>
              <c:layout>
                <c:manualLayout>
                  <c:x val="-1.3100436888635167E-2"/>
                  <c:y val="2.9489200562238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E3F0-4106-A96E-6D243F86142F}"/>
                </c:ext>
              </c:extLst>
            </c:dLbl>
            <c:dLbl>
              <c:idx val="21"/>
              <c:layout>
                <c:manualLayout>
                  <c:x val="-1.3100436888635167E-2"/>
                  <c:y val="4.2127426713705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E3F0-4106-A96E-6D243F86142F}"/>
                </c:ext>
              </c:extLst>
            </c:dLbl>
            <c:dLbl>
              <c:idx val="22"/>
              <c:layout>
                <c:manualLayout>
                  <c:x val="-1.3100436888635167E-2"/>
                  <c:y val="3.79146859049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E3F0-4106-A96E-6D243F86142F}"/>
                </c:ext>
              </c:extLst>
            </c:dLbl>
            <c:dLbl>
              <c:idx val="23"/>
              <c:layout>
                <c:manualLayout>
                  <c:x val="-2.183406054973604E-2"/>
                  <c:y val="-5.0552915781736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E3F0-4106-A96E-6D243F86142F}"/>
                </c:ext>
              </c:extLst>
            </c:dLbl>
            <c:dLbl>
              <c:idx val="24"/>
              <c:layout>
                <c:manualLayout>
                  <c:x val="-2.0699076354503639E-2"/>
                  <c:y val="-4.7061331570148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E3F0-4106-A96E-6D243F86142F}"/>
                </c:ext>
              </c:extLst>
            </c:dLbl>
            <c:spPr>
              <a:noFill/>
              <a:ln>
                <a:noFill/>
              </a:ln>
              <a:effectLst/>
            </c:spPr>
            <c:txPr>
              <a:bodyPr rot="0" spcFirstLastPara="1" vertOverflow="ellipsis" vert="horz" wrap="square" anchor="ctr" anchorCtr="1"/>
              <a:lstStyle/>
              <a:p>
                <a:pPr>
                  <a:defRPr sz="1000" b="1" i="0" u="none" strike="noStrike" kern="1200" baseline="0" smtId="4294967295">
                    <a:solidFill>
                      <a:srgbClr val="002060"/>
                    </a:solidFill>
                    <a:latin typeface="Arial" panose="020B0604020202020204" pitchFamily="34" charset="0"/>
                    <a:ea typeface="+mn-ea"/>
                    <a:cs typeface="Arial" panose="020B0604020202020204" pitchFamily="3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Лист1!$A$21:$A$45</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Лист1!$B$21:$B$45</c:f>
              <c:numCache>
                <c:formatCode>0.00</c:formatCode>
                <c:ptCount val="25"/>
                <c:pt idx="0">
                  <c:v>4.9700000000000015</c:v>
                </c:pt>
                <c:pt idx="1">
                  <c:v>4.84</c:v>
                </c:pt>
                <c:pt idx="2">
                  <c:v>6.4700000000000015</c:v>
                </c:pt>
                <c:pt idx="3">
                  <c:v>9.39</c:v>
                </c:pt>
                <c:pt idx="4">
                  <c:v>15.66</c:v>
                </c:pt>
                <c:pt idx="5">
                  <c:v>19.38</c:v>
                </c:pt>
                <c:pt idx="6">
                  <c:v>17.95</c:v>
                </c:pt>
                <c:pt idx="7">
                  <c:v>14.48</c:v>
                </c:pt>
                <c:pt idx="8">
                  <c:v>18.559999999999999</c:v>
                </c:pt>
                <c:pt idx="9">
                  <c:v>21.259999999999994</c:v>
                </c:pt>
                <c:pt idx="10">
                  <c:v>27.779999999999994</c:v>
                </c:pt>
                <c:pt idx="11">
                  <c:v>31.79</c:v>
                </c:pt>
                <c:pt idx="12">
                  <c:v>24.59</c:v>
                </c:pt>
                <c:pt idx="13">
                  <c:v>37.15</c:v>
                </c:pt>
                <c:pt idx="14">
                  <c:v>57.730000000000011</c:v>
                </c:pt>
                <c:pt idx="15">
                  <c:v>37.18</c:v>
                </c:pt>
                <c:pt idx="16">
                  <c:v>37.68</c:v>
                </c:pt>
                <c:pt idx="17">
                  <c:v>39.24</c:v>
                </c:pt>
                <c:pt idx="18">
                  <c:v>42.160000000000011</c:v>
                </c:pt>
                <c:pt idx="19">
                  <c:v>44.92</c:v>
                </c:pt>
                <c:pt idx="20">
                  <c:v>55.97</c:v>
                </c:pt>
                <c:pt idx="21">
                  <c:v>67.3</c:v>
                </c:pt>
                <c:pt idx="22">
                  <c:v>70.8</c:v>
                </c:pt>
                <c:pt idx="23">
                  <c:v>73.95</c:v>
                </c:pt>
                <c:pt idx="24">
                  <c:v>85.9</c:v>
                </c:pt>
              </c:numCache>
            </c:numRef>
          </c:val>
          <c:smooth val="0"/>
          <c:extLst>
            <c:ext xmlns:c16="http://schemas.microsoft.com/office/drawing/2014/chart" uri="{C3380CC4-5D6E-409C-BE32-E72D297353CC}">
              <c16:uniqueId val="{00000033-E3F0-4106-A96E-6D243F86142F}"/>
            </c:ext>
          </c:extLst>
        </c:ser>
        <c:dLbls>
          <c:showLegendKey val="0"/>
          <c:showVal val="0"/>
          <c:showCatName val="0"/>
          <c:showSerName val="0"/>
          <c:showPercent val="0"/>
          <c:showBubbleSize val="0"/>
        </c:dLbls>
        <c:marker val="1"/>
        <c:smooth val="0"/>
        <c:axId val="175007616"/>
        <c:axId val="175006080"/>
      </c:lineChart>
      <c:catAx>
        <c:axId val="17476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smtId="4294967295">
                <a:solidFill>
                  <a:srgbClr val="002060"/>
                </a:solidFill>
                <a:latin typeface="Arial" panose="020B0604020202020204" pitchFamily="34" charset="0"/>
                <a:ea typeface="+mn-ea"/>
                <a:cs typeface="Arial" panose="020B0604020202020204" pitchFamily="34" charset="0"/>
              </a:defRPr>
            </a:pPr>
            <a:endParaRPr lang="ru-RU"/>
          </a:p>
        </c:txPr>
        <c:crossAx val="174766720"/>
        <c:crosses val="autoZero"/>
        <c:auto val="0"/>
        <c:lblAlgn val="ctr"/>
        <c:lblOffset val="100"/>
        <c:noMultiLvlLbl val="0"/>
      </c:catAx>
      <c:valAx>
        <c:axId val="174766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smtId="4294967295">
                <a:solidFill>
                  <a:srgbClr val="002060"/>
                </a:solidFill>
                <a:latin typeface="Arial" panose="020B0604020202020204" pitchFamily="34" charset="0"/>
                <a:ea typeface="+mn-ea"/>
                <a:cs typeface="Arial" panose="020B0604020202020204" pitchFamily="34" charset="0"/>
              </a:defRPr>
            </a:pPr>
            <a:endParaRPr lang="ru-RU"/>
          </a:p>
        </c:txPr>
        <c:crossAx val="174765184"/>
        <c:crosses val="autoZero"/>
        <c:crossBetween val="between"/>
      </c:valAx>
      <c:valAx>
        <c:axId val="175006080"/>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smtId="4294967295">
                <a:solidFill>
                  <a:srgbClr val="002060"/>
                </a:solidFill>
                <a:latin typeface="Arial" panose="020B0604020202020204" pitchFamily="34" charset="0"/>
                <a:ea typeface="+mn-ea"/>
                <a:cs typeface="Arial" panose="020B0604020202020204" pitchFamily="34" charset="0"/>
              </a:defRPr>
            </a:pPr>
            <a:endParaRPr lang="ru-RU"/>
          </a:p>
        </c:txPr>
        <c:crossAx val="175007616"/>
        <c:crosses val="max"/>
        <c:crossBetween val="between"/>
      </c:valAx>
      <c:catAx>
        <c:axId val="175007616"/>
        <c:scaling>
          <c:orientation val="minMax"/>
        </c:scaling>
        <c:delete val="1"/>
        <c:axPos val="b"/>
        <c:numFmt formatCode="General" sourceLinked="1"/>
        <c:majorTickMark val="out"/>
        <c:minorTickMark val="none"/>
        <c:tickLblPos val="none"/>
        <c:crossAx val="175006080"/>
        <c:crosses val="autoZero"/>
        <c:auto val="0"/>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smtId="4294967295">
              <a:solidFill>
                <a:srgbClr val="002060"/>
              </a:solidFill>
              <a:latin typeface="Arial" panose="020B0604020202020204" pitchFamily="34" charset="0"/>
              <a:ea typeface="+mn-ea"/>
              <a:cs typeface="Arial" panose="020B0604020202020204" pitchFamily="34" charset="0"/>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smtId="4294967295">
          <a:solidFill>
            <a:srgbClr val="002060"/>
          </a:solidFill>
          <a:latin typeface="Arial" panose="020B0604020202020204" pitchFamily="34" charset="0"/>
          <a:cs typeface="Arial" panose="020B0604020202020204" pitchFamily="34" charset="0"/>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0.22905</cdr:x>
      <cdr:y>0.90357</cdr:y>
    </cdr:from>
    <cdr:to>
      <cdr:x>0.62857</cdr:x>
      <cdr:y>0.97805</cdr:y>
    </cdr:to>
    <cdr:sp macro="" textlink="">
      <cdr:nvSpPr>
        <cdr:cNvPr id="2" name="TextBox 1"/>
        <cdr:cNvSpPr txBox="1"/>
      </cdr:nvSpPr>
      <cdr:spPr>
        <a:xfrm xmlns:a="http://schemas.openxmlformats.org/drawingml/2006/main">
          <a:off x="2118045" y="2976079"/>
          <a:ext cx="3694255" cy="245319"/>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lstStyle xmlns:a="http://schemas.openxmlformats.org/drawingml/2006/main"/>
        <a:p xmlns:a="http://schemas.openxmlformats.org/drawingml/2006/main">
          <a:r>
            <a:rPr lang="en-US" b="1" dirty="0">
              <a:solidFill>
                <a:srgbClr val="002060"/>
              </a:solidFill>
              <a:latin typeface="Roboto" panose="020B0604020202020204" charset="0"/>
              <a:ea typeface="Roboto" panose="020B0604020202020204" charset="0"/>
            </a:rPr>
            <a:t>Influenza incidence (per 100 thousand of people)</a:t>
          </a:r>
          <a:endParaRPr lang="ru-RU" sz="1100" b="1" dirty="0">
            <a:solidFill>
              <a:srgbClr val="002060"/>
            </a:solidFill>
            <a:latin typeface="Roboto" panose="020B0604020202020204" charset="0"/>
            <a:ea typeface="Roboto" panose="020B060402020202020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D692B7B-AC49-3F41-A547-38A7DCFA1C23}" type="datetimeFigureOut">
              <a:rPr lang="ru-RU" smtClean="0"/>
              <a:pPr/>
              <a:t>07.04.2021</a:t>
            </a:fld>
            <a:endParaRPr lang="ru-RU" dirty="0"/>
          </a:p>
        </p:txBody>
      </p:sp>
      <p:sp>
        <p:nvSpPr>
          <p:cNvPr id="4" name="Образ слайда 3"/>
          <p:cNvSpPr>
            <a:spLocks noGrp="1" noRot="1" noChangeAspect="1"/>
          </p:cNvSpPr>
          <p:nvPr>
            <p:ph type="sldImg" idx="2"/>
          </p:nvPr>
        </p:nvSpPr>
        <p:spPr>
          <a:xfrm>
            <a:off x="1030288" y="1241425"/>
            <a:ext cx="4737100" cy="3349625"/>
          </a:xfrm>
          <a:prstGeom prst="rect">
            <a:avLst/>
          </a:prstGeom>
          <a:noFill/>
          <a:ln w="12700">
            <a:solidFill>
              <a:prstClr val="black"/>
            </a:solidFill>
          </a:ln>
        </p:spPr>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0E700E5-BE59-184F-8AD7-47C3BC5B633E}" type="slidenum">
              <a:rPr lang="ru-RU" smtClean="0"/>
              <a:pPr/>
              <a:t>‹#›</a:t>
            </a:fld>
            <a:endParaRPr lang="ru-RU" dirty="0"/>
          </a:p>
        </p:txBody>
      </p:sp>
    </p:spTree>
    <p:extLst>
      <p:ext uri="{BB962C8B-B14F-4D97-AF65-F5344CB8AC3E}">
        <p14:creationId xmlns:p14="http://schemas.microsoft.com/office/powerpoint/2010/main" val="2015084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ru-RU"/>
              <a:t>Образец заголовка</a:t>
            </a:r>
            <a:endParaRPr lang="en-US"/>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22D7EB2A-0529-3946-9CF0-D2DAD43EF7BF}" type="datetime1">
              <a:rPr lang="ru-RU" smtClean="0"/>
              <a:pPr/>
              <a:t>07.04.2021</a:t>
            </a:fld>
            <a:endParaRPr lang="ru-RU" dirty="0"/>
          </a:p>
        </p:txBody>
      </p:sp>
      <p:sp>
        <p:nvSpPr>
          <p:cNvPr id="5" name="Footer Placeholder 4"/>
          <p:cNvSpPr>
            <a:spLocks noGrp="1"/>
          </p:cNvSpPr>
          <p:nvPr>
            <p:ph type="ftr" sz="quarter" idx="11"/>
          </p:nvPr>
        </p:nvSpPr>
        <p:spPr/>
        <p:txBody>
          <a:bodyPr/>
          <a:lstStyle/>
          <a:p>
            <a:endParaRPr lang="ru-RU" dirty="0"/>
          </a:p>
        </p:txBody>
      </p:sp>
    </p:spTree>
    <p:extLst>
      <p:ext uri="{BB962C8B-B14F-4D97-AF65-F5344CB8AC3E}">
        <p14:creationId xmlns:p14="http://schemas.microsoft.com/office/powerpoint/2010/main" val="4800933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F23AC7BB-25E4-5B47-B16E-A04EECC0C144}" type="datetime1">
              <a:rPr lang="ru-RU" smtClean="0"/>
              <a:pPr/>
              <a:t>07.04.2021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a:xfrm>
            <a:off x="7551093" y="7006700"/>
            <a:ext cx="2405658" cy="402483"/>
          </a:xfrm>
          <a:prstGeom prst="rect">
            <a:avLst/>
          </a:prstGeom>
        </p:spPr>
        <p:txBody>
          <a:bodyPr/>
          <a:lstStyle/>
          <a:p>
            <a:fld id="{0AFF35CB-CA42-2748-9310-51C634389C26}" type="slidenum">
              <a:rPr lang="ru-RU" smtClean="0"/>
              <a:pPr/>
              <a:t>‹#›</a:t>
            </a:fld>
            <a:endParaRPr lang="ru-RU" dirty="0"/>
          </a:p>
        </p:txBody>
      </p:sp>
    </p:spTree>
    <p:extLst>
      <p:ext uri="{BB962C8B-B14F-4D97-AF65-F5344CB8AC3E}">
        <p14:creationId xmlns:p14="http://schemas.microsoft.com/office/powerpoint/2010/main" val="106207587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735063" y="402483"/>
            <a:ext cx="6782619" cy="6406475"/>
          </a:xfrm>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592F9CC2-CCD0-E047-B4FF-FA56AFC7802E}" type="datetime1">
              <a:rPr lang="ru-RU" smtClean="0"/>
              <a:pPr/>
              <a:t>07.04.2021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a:xfrm>
            <a:off x="7551093" y="7006700"/>
            <a:ext cx="2405658" cy="402483"/>
          </a:xfrm>
          <a:prstGeom prst="rect">
            <a:avLst/>
          </a:prstGeom>
        </p:spPr>
        <p:txBody>
          <a:bodyPr/>
          <a:lstStyle/>
          <a:p>
            <a:fld id="{0AFF35CB-CA42-2748-9310-51C634389C26}" type="slidenum">
              <a:rPr lang="ru-RU" smtClean="0"/>
              <a:pPr/>
              <a:t>‹#›</a:t>
            </a:fld>
            <a:endParaRPr lang="ru-RU" dirty="0"/>
          </a:p>
        </p:txBody>
      </p:sp>
    </p:spTree>
    <p:extLst>
      <p:ext uri="{BB962C8B-B14F-4D97-AF65-F5344CB8AC3E}">
        <p14:creationId xmlns:p14="http://schemas.microsoft.com/office/powerpoint/2010/main" val="30486828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6195307-C87D-7B41-B669-66E71CE74FB2}" type="datetime1">
              <a:rPr lang="ru-RU" smtClean="0"/>
              <a:pPr/>
              <a:t>07.04.2021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9" name="Slide Number Placeholder 5">
            <a:extLst>
              <a:ext uri="{FF2B5EF4-FFF2-40B4-BE49-F238E27FC236}">
                <a16:creationId xmlns:a16="http://schemas.microsoft.com/office/drawing/2014/main" id="{49E4C9BC-06AA-AC4C-8C97-AAA9E6D8B0D5}"/>
              </a:ext>
            </a:extLst>
          </p:cNvPr>
          <p:cNvSpPr>
            <a:spLocks noGrp="1"/>
          </p:cNvSpPr>
          <p:nvPr>
            <p:ph type="sldNum" sz="quarter" idx="4"/>
          </p:nvPr>
        </p:nvSpPr>
        <p:spPr>
          <a:xfrm>
            <a:off x="10080198" y="6870743"/>
            <a:ext cx="485258" cy="402483"/>
          </a:xfrm>
          <a:prstGeom prst="rect">
            <a:avLst/>
          </a:prstGeom>
        </p:spPr>
        <p:txBody>
          <a:bodyPr/>
          <a:lstStyle>
            <a:lvl1pPr algn="ctr">
              <a:defRPr sz="1200" b="1" i="0">
                <a:solidFill>
                  <a:schemeClr val="tx1"/>
                </a:solidFill>
                <a:latin typeface="Roboto Condensed" panose="02000000000000000000" pitchFamily="2" charset="0"/>
              </a:defRPr>
            </a:lvl1pPr>
          </a:lstStyle>
          <a:p>
            <a:fld id="{0AFF35CB-CA42-2748-9310-51C634389C26}" type="slidenum">
              <a:rPr lang="ru-RU" smtClean="0"/>
              <a:pPr/>
              <a:t>‹#›</a:t>
            </a:fld>
            <a:endParaRPr lang="ru-RU" dirty="0"/>
          </a:p>
        </p:txBody>
      </p:sp>
      <p:pic>
        <p:nvPicPr>
          <p:cNvPr id="10" name="Рисунок 9">
            <a:extLst>
              <a:ext uri="{FF2B5EF4-FFF2-40B4-BE49-F238E27FC236}">
                <a16:creationId xmlns:a16="http://schemas.microsoft.com/office/drawing/2014/main" id="{F91286FA-3C1C-E64E-B625-29760AEBFF79}"/>
              </a:ext>
            </a:extLst>
          </p:cNvPr>
          <p:cNvPicPr>
            <a:picLocks noChangeAspect="1"/>
          </p:cNvPicPr>
          <p:nvPr userDrawn="1"/>
        </p:nvPicPr>
        <p:blipFill>
          <a:blip r:embed="rId2"/>
          <a:stretch>
            <a:fillRect/>
          </a:stretch>
        </p:blipFill>
        <p:spPr>
          <a:xfrm>
            <a:off x="10298113" y="7203389"/>
            <a:ext cx="393700" cy="381000"/>
          </a:xfrm>
          <a:prstGeom prst="rect">
            <a:avLst/>
          </a:prstGeom>
        </p:spPr>
      </p:pic>
    </p:spTree>
    <p:extLst>
      <p:ext uri="{BB962C8B-B14F-4D97-AF65-F5344CB8AC3E}">
        <p14:creationId xmlns:p14="http://schemas.microsoft.com/office/powerpoint/2010/main" val="40179359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ru-RU"/>
              <a:t>Образец заголовка</a:t>
            </a:r>
            <a:endParaRPr lang="en-US"/>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C06E372-4682-144C-A644-D687294EB0C3}" type="datetime1">
              <a:rPr lang="ru-RU" smtClean="0"/>
              <a:pPr/>
              <a:t>07.04.2021</a:t>
            </a:fld>
            <a:endParaRPr lang="ru-RU" dirty="0"/>
          </a:p>
        </p:txBody>
      </p:sp>
      <p:sp>
        <p:nvSpPr>
          <p:cNvPr id="5" name="Footer Placeholder 4"/>
          <p:cNvSpPr>
            <a:spLocks noGrp="1"/>
          </p:cNvSpPr>
          <p:nvPr>
            <p:ph type="ftr" sz="quarter" idx="11"/>
          </p:nvPr>
        </p:nvSpPr>
        <p:spPr/>
        <p:txBody>
          <a:bodyPr/>
          <a:lstStyle/>
          <a:p>
            <a:endParaRPr lang="ru-RU" dirty="0"/>
          </a:p>
        </p:txBody>
      </p:sp>
      <p:pic>
        <p:nvPicPr>
          <p:cNvPr id="8" name="Рисунок 7">
            <a:extLst>
              <a:ext uri="{FF2B5EF4-FFF2-40B4-BE49-F238E27FC236}">
                <a16:creationId xmlns:a16="http://schemas.microsoft.com/office/drawing/2014/main" id="{0585CDE1-0D3C-2E44-AA3D-55041871F7EB}"/>
              </a:ext>
            </a:extLst>
          </p:cNvPr>
          <p:cNvPicPr>
            <a:picLocks noChangeAspect="1"/>
          </p:cNvPicPr>
          <p:nvPr userDrawn="1"/>
        </p:nvPicPr>
        <p:blipFill>
          <a:blip r:embed="rId2"/>
          <a:stretch>
            <a:fillRect/>
          </a:stretch>
        </p:blipFill>
        <p:spPr>
          <a:xfrm>
            <a:off x="10298113" y="7203389"/>
            <a:ext cx="393700" cy="381000"/>
          </a:xfrm>
          <a:prstGeom prst="rect">
            <a:avLst/>
          </a:prstGeom>
        </p:spPr>
      </p:pic>
      <p:sp>
        <p:nvSpPr>
          <p:cNvPr id="9" name="Slide Number Placeholder 5">
            <a:extLst>
              <a:ext uri="{FF2B5EF4-FFF2-40B4-BE49-F238E27FC236}">
                <a16:creationId xmlns:a16="http://schemas.microsoft.com/office/drawing/2014/main" id="{B5D9DAC9-14DF-054C-A5C0-6DE04C286E7A}"/>
              </a:ext>
            </a:extLst>
          </p:cNvPr>
          <p:cNvSpPr>
            <a:spLocks noGrp="1"/>
          </p:cNvSpPr>
          <p:nvPr>
            <p:ph type="sldNum" sz="quarter" idx="4"/>
          </p:nvPr>
        </p:nvSpPr>
        <p:spPr>
          <a:xfrm>
            <a:off x="10080198" y="6870743"/>
            <a:ext cx="485258" cy="402483"/>
          </a:xfrm>
          <a:prstGeom prst="rect">
            <a:avLst/>
          </a:prstGeom>
        </p:spPr>
        <p:txBody>
          <a:bodyPr/>
          <a:lstStyle>
            <a:lvl1pPr algn="ctr">
              <a:defRPr sz="1200" b="1" i="0">
                <a:solidFill>
                  <a:schemeClr val="tx1"/>
                </a:solidFill>
                <a:latin typeface="Roboto Condensed" panose="02000000000000000000" pitchFamily="2" charset="0"/>
              </a:defRPr>
            </a:lvl1pPr>
          </a:lstStyle>
          <a:p>
            <a:fld id="{0AFF35CB-CA42-2748-9310-51C634389C26}" type="slidenum">
              <a:rPr lang="ru-RU" smtClean="0"/>
              <a:pPr/>
              <a:t>‹#›</a:t>
            </a:fld>
            <a:endParaRPr lang="ru-RU" dirty="0"/>
          </a:p>
        </p:txBody>
      </p:sp>
    </p:spTree>
    <p:extLst>
      <p:ext uri="{BB962C8B-B14F-4D97-AF65-F5344CB8AC3E}">
        <p14:creationId xmlns:p14="http://schemas.microsoft.com/office/powerpoint/2010/main" val="31094914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735062" y="2012414"/>
            <a:ext cx="4544021" cy="4796544"/>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5412730" y="2012414"/>
            <a:ext cx="4544021" cy="4796544"/>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A417FA4A-0CBB-604E-9974-0D8D1C28671F}" type="datetime1">
              <a:rPr lang="ru-RU" smtClean="0"/>
              <a:pPr/>
              <a:t>07.04.2021</a:t>
            </a:fld>
            <a:endParaRPr lang="ru-RU" dirty="0"/>
          </a:p>
        </p:txBody>
      </p:sp>
      <p:sp>
        <p:nvSpPr>
          <p:cNvPr id="6" name="Footer Placeholder 5"/>
          <p:cNvSpPr>
            <a:spLocks noGrp="1"/>
          </p:cNvSpPr>
          <p:nvPr>
            <p:ph type="ftr" sz="quarter" idx="11"/>
          </p:nvPr>
        </p:nvSpPr>
        <p:spPr/>
        <p:txBody>
          <a:bodyPr/>
          <a:lstStyle/>
          <a:p>
            <a:endParaRPr lang="ru-RU" dirty="0"/>
          </a:p>
        </p:txBody>
      </p:sp>
      <p:pic>
        <p:nvPicPr>
          <p:cNvPr id="9" name="Рисунок 8">
            <a:extLst>
              <a:ext uri="{FF2B5EF4-FFF2-40B4-BE49-F238E27FC236}">
                <a16:creationId xmlns:a16="http://schemas.microsoft.com/office/drawing/2014/main" id="{21EDC5E4-F129-7049-9A40-4A2F25140AC5}"/>
              </a:ext>
            </a:extLst>
          </p:cNvPr>
          <p:cNvPicPr>
            <a:picLocks noChangeAspect="1"/>
          </p:cNvPicPr>
          <p:nvPr userDrawn="1"/>
        </p:nvPicPr>
        <p:blipFill>
          <a:blip r:embed="rId2"/>
          <a:stretch>
            <a:fillRect/>
          </a:stretch>
        </p:blipFill>
        <p:spPr>
          <a:xfrm>
            <a:off x="10298113" y="7203389"/>
            <a:ext cx="393700" cy="381000"/>
          </a:xfrm>
          <a:prstGeom prst="rect">
            <a:avLst/>
          </a:prstGeom>
        </p:spPr>
      </p:pic>
      <p:sp>
        <p:nvSpPr>
          <p:cNvPr id="10" name="Slide Number Placeholder 5">
            <a:extLst>
              <a:ext uri="{FF2B5EF4-FFF2-40B4-BE49-F238E27FC236}">
                <a16:creationId xmlns:a16="http://schemas.microsoft.com/office/drawing/2014/main" id="{2A273E30-7F67-AC4B-948B-16DF7F353E1E}"/>
              </a:ext>
            </a:extLst>
          </p:cNvPr>
          <p:cNvSpPr>
            <a:spLocks noGrp="1"/>
          </p:cNvSpPr>
          <p:nvPr>
            <p:ph type="sldNum" sz="quarter" idx="4"/>
          </p:nvPr>
        </p:nvSpPr>
        <p:spPr>
          <a:xfrm>
            <a:off x="10080198" y="6870743"/>
            <a:ext cx="485258" cy="402483"/>
          </a:xfrm>
          <a:prstGeom prst="rect">
            <a:avLst/>
          </a:prstGeom>
        </p:spPr>
        <p:txBody>
          <a:bodyPr/>
          <a:lstStyle>
            <a:lvl1pPr algn="ctr">
              <a:defRPr sz="1200" b="1" i="0">
                <a:solidFill>
                  <a:schemeClr val="tx1"/>
                </a:solidFill>
                <a:latin typeface="Roboto Condensed" panose="02000000000000000000" pitchFamily="2" charset="0"/>
              </a:defRPr>
            </a:lvl1pPr>
          </a:lstStyle>
          <a:p>
            <a:fld id="{0AFF35CB-CA42-2748-9310-51C634389C26}" type="slidenum">
              <a:rPr lang="ru-RU" smtClean="0"/>
              <a:pPr/>
              <a:t>‹#›</a:t>
            </a:fld>
            <a:endParaRPr lang="ru-RU" dirty="0"/>
          </a:p>
        </p:txBody>
      </p:sp>
    </p:spTree>
    <p:extLst>
      <p:ext uri="{BB962C8B-B14F-4D97-AF65-F5344CB8AC3E}">
        <p14:creationId xmlns:p14="http://schemas.microsoft.com/office/powerpoint/2010/main" val="18174231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ru-RU"/>
              <a:t>Образец заголовка</a:t>
            </a:r>
            <a:endParaRPr lang="en-US"/>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ru-RU"/>
              <a:t>Образец текста</a:t>
            </a:r>
          </a:p>
        </p:txBody>
      </p:sp>
      <p:sp>
        <p:nvSpPr>
          <p:cNvPr id="4" name="Content Placeholder 3"/>
          <p:cNvSpPr>
            <a:spLocks noGrp="1"/>
          </p:cNvSpPr>
          <p:nvPr>
            <p:ph sz="half" idx="2"/>
          </p:nvPr>
        </p:nvSpPr>
        <p:spPr>
          <a:xfrm>
            <a:off x="736456" y="2761381"/>
            <a:ext cx="4523137" cy="4061576"/>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ru-RU"/>
              <a:t>Образец текста</a:t>
            </a:r>
          </a:p>
        </p:txBody>
      </p:sp>
      <p:sp>
        <p:nvSpPr>
          <p:cNvPr id="6" name="Content Placeholder 5"/>
          <p:cNvSpPr>
            <a:spLocks noGrp="1"/>
          </p:cNvSpPr>
          <p:nvPr>
            <p:ph sz="quarter" idx="4"/>
          </p:nvPr>
        </p:nvSpPr>
        <p:spPr>
          <a:xfrm>
            <a:off x="5412731" y="2761381"/>
            <a:ext cx="4545413" cy="4061576"/>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100B1851-B491-6646-B436-B27809A29DF0}" type="datetime1">
              <a:rPr lang="ru-RU" smtClean="0"/>
              <a:pPr/>
              <a:t>07.04.2021</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a:xfrm>
            <a:off x="7551093" y="7006700"/>
            <a:ext cx="2405658" cy="402483"/>
          </a:xfrm>
          <a:prstGeom prst="rect">
            <a:avLst/>
          </a:prstGeom>
        </p:spPr>
        <p:txBody>
          <a:bodyPr/>
          <a:lstStyle/>
          <a:p>
            <a:fld id="{0AFF35CB-CA42-2748-9310-51C634389C26}" type="slidenum">
              <a:rPr lang="ru-RU" smtClean="0"/>
              <a:pPr/>
              <a:t>‹#›</a:t>
            </a:fld>
            <a:endParaRPr lang="ru-RU" dirty="0"/>
          </a:p>
        </p:txBody>
      </p:sp>
    </p:spTree>
    <p:extLst>
      <p:ext uri="{BB962C8B-B14F-4D97-AF65-F5344CB8AC3E}">
        <p14:creationId xmlns:p14="http://schemas.microsoft.com/office/powerpoint/2010/main" val="1402581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7107BF40-EF66-554F-91C4-17F63B40E5C9}" type="datetime1">
              <a:rPr lang="ru-RU" smtClean="0"/>
              <a:pPr/>
              <a:t>07.04.2021</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a:xfrm>
            <a:off x="7551093" y="7006700"/>
            <a:ext cx="2405658" cy="402483"/>
          </a:xfrm>
          <a:prstGeom prst="rect">
            <a:avLst/>
          </a:prstGeom>
        </p:spPr>
        <p:txBody>
          <a:bodyPr/>
          <a:lstStyle/>
          <a:p>
            <a:fld id="{0AFF35CB-CA42-2748-9310-51C634389C26}" type="slidenum">
              <a:rPr lang="ru-RU" smtClean="0"/>
              <a:pPr/>
              <a:t>‹#›</a:t>
            </a:fld>
            <a:endParaRPr lang="ru-RU" dirty="0"/>
          </a:p>
        </p:txBody>
      </p:sp>
    </p:spTree>
    <p:extLst>
      <p:ext uri="{BB962C8B-B14F-4D97-AF65-F5344CB8AC3E}">
        <p14:creationId xmlns:p14="http://schemas.microsoft.com/office/powerpoint/2010/main" val="11823736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BC060-F69D-6D4B-925A-FA14D204D67A}" type="datetime1">
              <a:rPr lang="ru-RU" smtClean="0"/>
              <a:pPr/>
              <a:t>07.04.2021</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a:xfrm>
            <a:off x="7551093" y="7006700"/>
            <a:ext cx="2405658" cy="402483"/>
          </a:xfrm>
          <a:prstGeom prst="rect">
            <a:avLst/>
          </a:prstGeom>
        </p:spPr>
        <p:txBody>
          <a:bodyPr/>
          <a:lstStyle/>
          <a:p>
            <a:fld id="{0AFF35CB-CA42-2748-9310-51C634389C26}" type="slidenum">
              <a:rPr lang="ru-RU" smtClean="0"/>
              <a:pPr/>
              <a:t>‹#›</a:t>
            </a:fld>
            <a:endParaRPr lang="ru-RU" dirty="0"/>
          </a:p>
        </p:txBody>
      </p:sp>
    </p:spTree>
    <p:extLst>
      <p:ext uri="{BB962C8B-B14F-4D97-AF65-F5344CB8AC3E}">
        <p14:creationId xmlns:p14="http://schemas.microsoft.com/office/powerpoint/2010/main" val="89541814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ru-RU"/>
              <a:t>Образец заголовка</a:t>
            </a:r>
            <a:endParaRPr lang="en-US"/>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ru-RU"/>
              <a:t>Образец текста</a:t>
            </a:r>
          </a:p>
        </p:txBody>
      </p:sp>
      <p:sp>
        <p:nvSpPr>
          <p:cNvPr id="5" name="Date Placeholder 4"/>
          <p:cNvSpPr>
            <a:spLocks noGrp="1"/>
          </p:cNvSpPr>
          <p:nvPr>
            <p:ph type="dt" sz="half" idx="10"/>
          </p:nvPr>
        </p:nvSpPr>
        <p:spPr/>
        <p:txBody>
          <a:bodyPr/>
          <a:lstStyle/>
          <a:p>
            <a:fld id="{6B2206DF-9699-B54E-AC70-4E200451A9F4}" type="datetime1">
              <a:rPr lang="ru-RU" smtClean="0"/>
              <a:pPr/>
              <a:t>07.04.2021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a:xfrm>
            <a:off x="7551093" y="7006700"/>
            <a:ext cx="2405658" cy="402483"/>
          </a:xfrm>
          <a:prstGeom prst="rect">
            <a:avLst/>
          </a:prstGeom>
        </p:spPr>
        <p:txBody>
          <a:bodyPr/>
          <a:lstStyle/>
          <a:p>
            <a:fld id="{0AFF35CB-CA42-2748-9310-51C634389C26}" type="slidenum">
              <a:rPr lang="ru-RU" smtClean="0"/>
              <a:pPr/>
              <a:t>‹#›</a:t>
            </a:fld>
            <a:endParaRPr lang="ru-RU" dirty="0"/>
          </a:p>
        </p:txBody>
      </p:sp>
    </p:spTree>
    <p:extLst>
      <p:ext uri="{BB962C8B-B14F-4D97-AF65-F5344CB8AC3E}">
        <p14:creationId xmlns:p14="http://schemas.microsoft.com/office/powerpoint/2010/main" val="34743424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ru-RU"/>
              <a:t>Образец заголовка</a:t>
            </a:r>
            <a:endParaRPr lang="en-US"/>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ru-RU" dirty="0"/>
              <a:t>Вставка рисунка</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ru-RU"/>
              <a:t>Образец текста</a:t>
            </a:r>
          </a:p>
        </p:txBody>
      </p:sp>
      <p:sp>
        <p:nvSpPr>
          <p:cNvPr id="5" name="Date Placeholder 4"/>
          <p:cNvSpPr>
            <a:spLocks noGrp="1"/>
          </p:cNvSpPr>
          <p:nvPr>
            <p:ph type="dt" sz="half" idx="10"/>
          </p:nvPr>
        </p:nvSpPr>
        <p:spPr/>
        <p:txBody>
          <a:bodyPr/>
          <a:lstStyle/>
          <a:p>
            <a:fld id="{227D5631-79CC-A64D-82FB-A39127F2EA3B}" type="datetime1">
              <a:rPr lang="ru-RU" smtClean="0"/>
              <a:pPr/>
              <a:t>07.04.2021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a:xfrm>
            <a:off x="7551093" y="7006700"/>
            <a:ext cx="2405658" cy="402483"/>
          </a:xfrm>
          <a:prstGeom prst="rect">
            <a:avLst/>
          </a:prstGeom>
        </p:spPr>
        <p:txBody>
          <a:bodyPr/>
          <a:lstStyle/>
          <a:p>
            <a:fld id="{0AFF35CB-CA42-2748-9310-51C634389C26}" type="slidenum">
              <a:rPr lang="ru-RU" smtClean="0"/>
              <a:pPr/>
              <a:t>‹#›</a:t>
            </a:fld>
            <a:endParaRPr lang="ru-RU" dirty="0"/>
          </a:p>
        </p:txBody>
      </p:sp>
    </p:spTree>
    <p:extLst>
      <p:ext uri="{BB962C8B-B14F-4D97-AF65-F5344CB8AC3E}">
        <p14:creationId xmlns:p14="http://schemas.microsoft.com/office/powerpoint/2010/main" val="396970175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8857000" cy="1461188"/>
          </a:xfrm>
          <a:prstGeom prst="rect">
            <a:avLst/>
          </a:prstGeom>
        </p:spPr>
        <p:txBody>
          <a:bodyPr vert="horz" lIns="0" tIns="45720" rIns="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735062" y="2012414"/>
            <a:ext cx="8857000" cy="4796544"/>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b="1" i="0">
                <a:solidFill>
                  <a:schemeClr val="tx1">
                    <a:tint val="75000"/>
                  </a:schemeClr>
                </a:solidFill>
                <a:latin typeface="Roboto Condensed" panose="02000000000000000000" pitchFamily="2" charset="0"/>
              </a:defRPr>
            </a:lvl1pPr>
          </a:lstStyle>
          <a:p>
            <a:fld id="{8C22D92F-B679-A043-BA66-67B016559C5C}" type="datetime1">
              <a:rPr lang="ru-RU" smtClean="0"/>
              <a:pPr/>
              <a:t>07.04.2021</a:t>
            </a:fld>
            <a:endParaRPr lang="ru-RU" dirty="0"/>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b="1" i="0">
                <a:solidFill>
                  <a:schemeClr val="tx1">
                    <a:tint val="75000"/>
                  </a:schemeClr>
                </a:solidFill>
                <a:latin typeface="Roboto Condensed" panose="02000000000000000000" pitchFamily="2" charset="0"/>
              </a:defRPr>
            </a:lvl1pPr>
          </a:lstStyle>
          <a:p>
            <a:endParaRPr lang="ru-RU" dirty="0"/>
          </a:p>
        </p:txBody>
      </p:sp>
    </p:spTree>
    <p:extLst>
      <p:ext uri="{BB962C8B-B14F-4D97-AF65-F5344CB8AC3E}">
        <p14:creationId xmlns:p14="http://schemas.microsoft.com/office/powerpoint/2010/main" val="4022562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defTabSz="1007943" rtl="0" eaLnBrk="1" latinLnBrk="0" hangingPunct="1">
        <a:lnSpc>
          <a:spcPct val="90000"/>
        </a:lnSpc>
        <a:spcBef>
          <a:spcPct val="0"/>
        </a:spcBef>
        <a:buNone/>
        <a:defRPr sz="3600" b="1" i="0" kern="1200">
          <a:solidFill>
            <a:schemeClr val="tx1"/>
          </a:solidFill>
          <a:latin typeface="Roboto Condensed" panose="02000000000000000000" pitchFamily="2" charset="0"/>
          <a:ea typeface="+mj-ea"/>
          <a:cs typeface="Roboto" panose="02000000000000000000" pitchFamily="2" charset="0"/>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Roboto" panose="02000000000000000000" pitchFamily="2"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Roboto" panose="02000000000000000000" pitchFamily="2"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Roboto" panose="02000000000000000000" pitchFamily="2"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Roboto" panose="02000000000000000000" pitchFamily="2"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Roboto" panose="02000000000000000000" pitchFamily="2"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E6CC67F2-6D20-9648-AC60-B63CECB8A93A}"/>
              </a:ext>
            </a:extLst>
          </p:cNvPr>
          <p:cNvSpPr/>
          <p:nvPr/>
        </p:nvSpPr>
        <p:spPr>
          <a:xfrm>
            <a:off x="6626269" y="0"/>
            <a:ext cx="3147970"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sp>
        <p:nvSpPr>
          <p:cNvPr id="2" name="Заголовок 1">
            <a:extLst>
              <a:ext uri="{FF2B5EF4-FFF2-40B4-BE49-F238E27FC236}">
                <a16:creationId xmlns:a16="http://schemas.microsoft.com/office/drawing/2014/main" id="{586B0940-0F43-2740-92A6-25ACB3BFD231}"/>
              </a:ext>
            </a:extLst>
          </p:cNvPr>
          <p:cNvSpPr>
            <a:spLocks noGrp="1"/>
          </p:cNvSpPr>
          <p:nvPr>
            <p:ph type="ctrTitle"/>
          </p:nvPr>
        </p:nvSpPr>
        <p:spPr>
          <a:xfrm>
            <a:off x="917575" y="5624186"/>
            <a:ext cx="3782640" cy="1413983"/>
          </a:xfrm>
        </p:spPr>
        <p:txBody>
          <a:bodyPr lIns="0" rIns="0">
            <a:noAutofit/>
          </a:bodyPr>
          <a:lstStyle/>
          <a:p>
            <a:pPr algn="l" rtl="0">
              <a:lnSpc>
                <a:spcPct val="100000"/>
              </a:lnSpc>
            </a:pPr>
            <a:r>
              <a:rPr lang="en-GB" sz="1800" b="1" i="0" u="none" strike="noStrike" dirty="0">
                <a:highlight>
                  <a:srgbClr val="000000">
                    <a:alpha val="0"/>
                  </a:srgbClr>
                </a:highlight>
                <a:latin typeface="Roboto Condensed"/>
                <a:ea typeface="Roboto Condensed"/>
              </a:rPr>
              <a:t>NATIONAL MANUFACTURER OF </a:t>
            </a:r>
            <a:br>
              <a:rPr lang="en-GB" sz="1800" b="1" i="0" u="none" strike="noStrike" dirty="0">
                <a:highlight>
                  <a:srgbClr val="000000">
                    <a:alpha val="0"/>
                  </a:srgbClr>
                </a:highlight>
                <a:latin typeface="Roboto Condensed"/>
                <a:ea typeface="Roboto Condensed"/>
              </a:rPr>
            </a:br>
            <a:r>
              <a:rPr lang="en-GB" sz="1800" b="1" i="0" u="none" strike="noStrike" dirty="0">
                <a:highlight>
                  <a:srgbClr val="000000">
                    <a:alpha val="0"/>
                  </a:srgbClr>
                </a:highlight>
                <a:latin typeface="Roboto Condensed"/>
                <a:ea typeface="Roboto Condensed"/>
              </a:rPr>
              <a:t>IMMUNOBIOLOGICAL </a:t>
            </a:r>
            <a:br>
              <a:rPr lang="en-GB" sz="1800" b="1" i="0" u="none" strike="noStrike" dirty="0">
                <a:highlight>
                  <a:srgbClr val="000000">
                    <a:alpha val="0"/>
                  </a:srgbClr>
                </a:highlight>
                <a:latin typeface="Roboto Condensed"/>
                <a:ea typeface="Roboto Condensed"/>
              </a:rPr>
            </a:br>
            <a:r>
              <a:rPr lang="en-GB" sz="1800" b="1" i="0" u="none" strike="noStrike" dirty="0">
                <a:highlight>
                  <a:srgbClr val="000000">
                    <a:alpha val="0"/>
                  </a:srgbClr>
                </a:highlight>
                <a:latin typeface="Roboto Condensed"/>
                <a:ea typeface="Roboto Condensed"/>
              </a:rPr>
              <a:t>MEDICINES</a:t>
            </a:r>
            <a:br>
              <a:rPr lang="en-GB" sz="1800" b="1" i="0" u="none" strike="noStrike" dirty="0">
                <a:highlight>
                  <a:srgbClr val="000000">
                    <a:alpha val="0"/>
                  </a:srgbClr>
                </a:highlight>
                <a:latin typeface="Roboto Condensed"/>
                <a:ea typeface="Roboto Condensed"/>
              </a:rPr>
            </a:br>
            <a:endParaRPr lang="ru-RU" sz="1800" dirty="0">
              <a:latin typeface="Roboto Condensed" panose="02000000000000000000" pitchFamily="2" charset="0"/>
              <a:ea typeface="Roboto Condensed" panose="02000000000000000000" pitchFamily="2" charset="0"/>
            </a:endParaRPr>
          </a:p>
        </p:txBody>
      </p:sp>
      <p:pic>
        <p:nvPicPr>
          <p:cNvPr id="11" name="Рисунок 10">
            <a:extLst>
              <a:ext uri="{FF2B5EF4-FFF2-40B4-BE49-F238E27FC236}">
                <a16:creationId xmlns:a16="http://schemas.microsoft.com/office/drawing/2014/main" id="{91429765-83AE-9B47-92F3-5BF3EEDD6033}"/>
              </a:ext>
            </a:extLst>
          </p:cNvPr>
          <p:cNvPicPr>
            <a:picLocks noChangeAspect="1"/>
          </p:cNvPicPr>
          <p:nvPr/>
        </p:nvPicPr>
        <p:blipFill>
          <a:blip r:embed="rId2"/>
          <a:stretch>
            <a:fillRect/>
          </a:stretch>
        </p:blipFill>
        <p:spPr>
          <a:xfrm>
            <a:off x="5141913" y="3849415"/>
            <a:ext cx="5549900" cy="2819400"/>
          </a:xfrm>
          <a:prstGeom prst="rect">
            <a:avLst/>
          </a:prstGeom>
        </p:spPr>
      </p:pic>
      <p:pic>
        <p:nvPicPr>
          <p:cNvPr id="9" name="Рисунок 8">
            <a:extLst>
              <a:ext uri="{FF2B5EF4-FFF2-40B4-BE49-F238E27FC236}">
                <a16:creationId xmlns:a16="http://schemas.microsoft.com/office/drawing/2014/main" id="{7682E457-B7DA-FE47-9AA2-29392D132DDB}"/>
              </a:ext>
            </a:extLst>
          </p:cNvPr>
          <p:cNvPicPr>
            <a:picLocks noChangeAspect="1"/>
          </p:cNvPicPr>
          <p:nvPr/>
        </p:nvPicPr>
        <p:blipFill>
          <a:blip r:embed="rId3"/>
          <a:stretch>
            <a:fillRect/>
          </a:stretch>
        </p:blipFill>
        <p:spPr>
          <a:xfrm>
            <a:off x="917575" y="2362743"/>
            <a:ext cx="7287858" cy="2973345"/>
          </a:xfrm>
          <a:prstGeom prst="rect">
            <a:avLst/>
          </a:prstGeom>
        </p:spPr>
      </p:pic>
      <p:pic>
        <p:nvPicPr>
          <p:cNvPr id="10" name="Рисунок 9">
            <a:extLst>
              <a:ext uri="{FF2B5EF4-FFF2-40B4-BE49-F238E27FC236}">
                <a16:creationId xmlns:a16="http://schemas.microsoft.com/office/drawing/2014/main" id="{46B156CA-8E5D-452E-A299-74BF6AA06AB3}"/>
              </a:ext>
            </a:extLst>
          </p:cNvPr>
          <p:cNvPicPr/>
          <p:nvPr/>
        </p:nvPicPr>
        <p:blipFill>
          <a:blip r:embed="rId4">
            <a:extLst>
              <a:ext uri="{28A0092B-C50C-407E-A947-70E740481C1C}">
                <a14:useLocalDpi xmlns:a14="http://schemas.microsoft.com/office/drawing/2010/main" val="0"/>
              </a:ext>
            </a:extLst>
          </a:blip>
          <a:stretch>
            <a:fillRect/>
          </a:stretch>
        </p:blipFill>
        <p:spPr>
          <a:xfrm>
            <a:off x="917574" y="1030015"/>
            <a:ext cx="3560641" cy="763615"/>
          </a:xfrm>
          <a:prstGeom prst="rect">
            <a:avLst/>
          </a:prstGeom>
        </p:spPr>
      </p:pic>
    </p:spTree>
    <p:extLst>
      <p:ext uri="{BB962C8B-B14F-4D97-AF65-F5344CB8AC3E}">
        <p14:creationId xmlns:p14="http://schemas.microsoft.com/office/powerpoint/2010/main" val="29710988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437D8815-EEE4-3A4C-98B1-0186B21BB814}"/>
              </a:ext>
            </a:extLst>
          </p:cNvPr>
          <p:cNvPicPr>
            <a:picLocks noChangeAspect="1"/>
          </p:cNvPicPr>
          <p:nvPr/>
        </p:nvPicPr>
        <p:blipFill>
          <a:blip r:embed="rId2">
            <a:alphaModFix amt="35000"/>
          </a:blip>
          <a:srcRect l="26057" t="-459" r="19911" b="459"/>
          <a:stretch>
            <a:fillRect/>
          </a:stretch>
        </p:blipFill>
        <p:spPr>
          <a:xfrm>
            <a:off x="5597524" y="2155309"/>
            <a:ext cx="5094288" cy="4504253"/>
          </a:xfrm>
          <a:prstGeom prst="rect">
            <a:avLst/>
          </a:prstGeom>
        </p:spPr>
      </p:pic>
      <p:sp>
        <p:nvSpPr>
          <p:cNvPr id="10" name="Номер слайда 9">
            <a:extLst>
              <a:ext uri="{FF2B5EF4-FFF2-40B4-BE49-F238E27FC236}">
                <a16:creationId xmlns:a16="http://schemas.microsoft.com/office/drawing/2014/main" id="{502CCFFD-9285-6A4F-97FA-86AC39702A52}"/>
              </a:ext>
            </a:extLst>
          </p:cNvPr>
          <p:cNvSpPr>
            <a:spLocks noGrp="1"/>
          </p:cNvSpPr>
          <p:nvPr>
            <p:ph type="sldNum" sz="quarter" idx="4"/>
          </p:nvPr>
        </p:nvSpPr>
        <p:spPr>
          <a:xfrm>
            <a:off x="10080198" y="6871588"/>
            <a:ext cx="485258" cy="402483"/>
          </a:xfrm>
        </p:spPr>
        <p:txBody>
          <a:bodyPr>
            <a:noAutofit/>
          </a:bodyPr>
          <a:lstStyle/>
          <a:p>
            <a:pPr algn="ctr" rtl="0"/>
            <a:r>
              <a:rPr lang="en-GB" sz="1200" b="1" i="0" u="none" strike="noStrike" dirty="0">
                <a:highlight>
                  <a:srgbClr val="000000">
                    <a:alpha val="0"/>
                  </a:srgbClr>
                </a:highlight>
                <a:latin typeface="Roboto"/>
                <a:ea typeface="Roboto"/>
              </a:rPr>
              <a:t>10</a:t>
            </a:r>
            <a:endParaRPr lang="ru-RU" dirty="0">
              <a:latin typeface="Roboto" panose="02000000000000000000" pitchFamily="2" charset="0"/>
              <a:ea typeface="Roboto" panose="02000000000000000000" pitchFamily="2" charset="0"/>
            </a:endParaRPr>
          </a:p>
        </p:txBody>
      </p:sp>
      <p:pic>
        <p:nvPicPr>
          <p:cNvPr id="14" name="Рисунок 13">
            <a:extLst>
              <a:ext uri="{FF2B5EF4-FFF2-40B4-BE49-F238E27FC236}">
                <a16:creationId xmlns:a16="http://schemas.microsoft.com/office/drawing/2014/main" id="{0151084B-053B-0E42-915F-692D36A32645}"/>
              </a:ext>
            </a:extLst>
          </p:cNvPr>
          <p:cNvPicPr>
            <a:picLocks noChangeAspect="1"/>
          </p:cNvPicPr>
          <p:nvPr/>
        </p:nvPicPr>
        <p:blipFill>
          <a:blip r:embed="rId3"/>
          <a:srcRect r="7352" b="71999"/>
          <a:stretch>
            <a:fillRect/>
          </a:stretch>
        </p:blipFill>
        <p:spPr>
          <a:xfrm>
            <a:off x="5597525" y="5877419"/>
            <a:ext cx="5094288" cy="782143"/>
          </a:xfrm>
          <a:prstGeom prst="rect">
            <a:avLst/>
          </a:prstGeom>
        </p:spPr>
      </p:pic>
      <p:sp>
        <p:nvSpPr>
          <p:cNvPr id="3" name="Title 2">
            <a:extLst>
              <a:ext uri="{FF2B5EF4-FFF2-40B4-BE49-F238E27FC236}">
                <a16:creationId xmlns:a16="http://schemas.microsoft.com/office/drawing/2014/main" id="{FCE96D12-007B-1042-B2B4-64928592EE22}"/>
              </a:ext>
            </a:extLst>
          </p:cNvPr>
          <p:cNvSpPr>
            <a:spLocks noGrp="1"/>
          </p:cNvSpPr>
          <p:nvPr>
            <p:ph type="title"/>
          </p:nvPr>
        </p:nvSpPr>
        <p:spPr>
          <a:xfrm>
            <a:off x="735062" y="916083"/>
            <a:ext cx="8857000" cy="730300"/>
          </a:xfrm>
        </p:spPr>
        <p:txBody>
          <a:bodyPr>
            <a:noAutofit/>
          </a:bodyPr>
          <a:lstStyle/>
          <a:p>
            <a:pPr rtl="0"/>
            <a:r>
              <a:rPr lang="en-GB" sz="3600" b="1" i="0" u="none" strike="noStrike" dirty="0">
                <a:highlight>
                  <a:srgbClr val="000000">
                    <a:alpha val="0"/>
                  </a:srgbClr>
                </a:highlight>
                <a:latin typeface="Roboto Condensed"/>
                <a:ea typeface="Roboto Condensed"/>
              </a:rPr>
              <a:t>VACCINES AND ANATOXINS </a:t>
            </a:r>
          </a:p>
        </p:txBody>
      </p:sp>
      <p:sp>
        <p:nvSpPr>
          <p:cNvPr id="21" name="TextBox 20">
            <a:extLst>
              <a:ext uri="{FF2B5EF4-FFF2-40B4-BE49-F238E27FC236}">
                <a16:creationId xmlns:a16="http://schemas.microsoft.com/office/drawing/2014/main" id="{CDFDB566-F5E8-874C-B626-4B3A74605186}"/>
              </a:ext>
            </a:extLst>
          </p:cNvPr>
          <p:cNvSpPr txBox="1"/>
          <p:nvPr/>
        </p:nvSpPr>
        <p:spPr>
          <a:xfrm>
            <a:off x="735062" y="1588211"/>
            <a:ext cx="7653564" cy="430117"/>
          </a:xfrm>
          <a:prstGeom prst="rect">
            <a:avLst/>
          </a:prstGeom>
        </p:spPr>
        <p:txBody>
          <a:bodyPr vert="horz" lIns="0" tIns="45720" rIns="0" bIns="45720" rtlCol="0">
            <a:noAutofit/>
          </a:bodyPr>
          <a:lstStyle>
            <a:defPPr>
              <a:defRPr lang="en-US"/>
            </a:defPPr>
            <a:lvl1pPr indent="0" defTabSz="1007943">
              <a:lnSpc>
                <a:spcPct val="100000"/>
              </a:lnSpc>
              <a:spcBef>
                <a:spcPts val="1102"/>
              </a:spcBef>
              <a:buFont typeface="Arial" panose="020B0604020202020204" pitchFamily="34" charset="0"/>
              <a:buNone/>
              <a:defRPr sz="1600" b="0" i="0">
                <a:latin typeface="Lato" panose="020F0502020204030203" pitchFamily="34" charset="0"/>
                <a:cs typeface="Lato" panose="020F0502020204030203" pitchFamily="34" charset="0"/>
              </a:defRPr>
            </a:lvl1pPr>
            <a:lvl2pPr marL="755957"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2pPr>
            <a:lvl3pPr marL="1259929"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3pPr>
            <a:lvl4pPr marL="1763900"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4pPr>
            <a:lvl5pPr marL="2267872"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5pPr>
            <a:lvl6pPr marL="2771844" indent="-251986" defTabSz="1007943">
              <a:lnSpc>
                <a:spcPct val="90000"/>
              </a:lnSpc>
              <a:spcBef>
                <a:spcPts val="551"/>
              </a:spcBef>
              <a:buFont typeface="Arial" panose="020B0604020202020204" pitchFamily="34" charset="0"/>
              <a:buChar char="•"/>
              <a:defRPr sz="1984"/>
            </a:lvl6pPr>
            <a:lvl7pPr marL="3275815" indent="-251986" defTabSz="1007943">
              <a:lnSpc>
                <a:spcPct val="90000"/>
              </a:lnSpc>
              <a:spcBef>
                <a:spcPts val="551"/>
              </a:spcBef>
              <a:buFont typeface="Arial" panose="020B0604020202020204" pitchFamily="34" charset="0"/>
              <a:buChar char="•"/>
              <a:defRPr sz="1984"/>
            </a:lvl7pPr>
            <a:lvl8pPr marL="3779787" indent="-251986" defTabSz="1007943">
              <a:lnSpc>
                <a:spcPct val="90000"/>
              </a:lnSpc>
              <a:spcBef>
                <a:spcPts val="551"/>
              </a:spcBef>
              <a:buFont typeface="Arial" panose="020B0604020202020204" pitchFamily="34" charset="0"/>
              <a:buChar char="•"/>
              <a:defRPr sz="1984"/>
            </a:lvl8pPr>
            <a:lvl9pPr marL="4283758" indent="-251986" defTabSz="1007943">
              <a:lnSpc>
                <a:spcPct val="90000"/>
              </a:lnSpc>
              <a:spcBef>
                <a:spcPts val="551"/>
              </a:spcBef>
              <a:buFont typeface="Arial" panose="020B0604020202020204" pitchFamily="34" charset="0"/>
              <a:buChar char="•"/>
              <a:defRPr sz="1984"/>
            </a:lvl9pPr>
          </a:lstStyle>
          <a:p>
            <a:pPr rtl="0">
              <a:spcBef>
                <a:spcPct val="0"/>
              </a:spcBef>
            </a:pPr>
            <a:r>
              <a:rPr lang="en-GB" sz="1600" b="1" i="0" u="none" strike="noStrike" dirty="0">
                <a:solidFill>
                  <a:srgbClr val="009E59"/>
                </a:solidFill>
                <a:highlight>
                  <a:srgbClr val="000000">
                    <a:alpha val="0"/>
                  </a:srgbClr>
                </a:highlight>
                <a:latin typeface="Roboto"/>
                <a:ea typeface="Roboto"/>
              </a:rPr>
              <a:t>The company is constantly developing new products</a:t>
            </a:r>
          </a:p>
        </p:txBody>
      </p:sp>
      <p:pic>
        <p:nvPicPr>
          <p:cNvPr id="30" name="Рисунок 29">
            <a:extLst>
              <a:ext uri="{FF2B5EF4-FFF2-40B4-BE49-F238E27FC236}">
                <a16:creationId xmlns:a16="http://schemas.microsoft.com/office/drawing/2014/main" id="{5547DA0D-D8BC-6E48-92B3-CD4F71FE3479}"/>
              </a:ext>
            </a:extLst>
          </p:cNvPr>
          <p:cNvPicPr>
            <a:picLocks noChangeAspect="1"/>
          </p:cNvPicPr>
          <p:nvPr/>
        </p:nvPicPr>
        <p:blipFill>
          <a:blip r:embed="rId3"/>
          <a:srcRect t="11957" r="91384" b="55819"/>
          <a:stretch>
            <a:fillRect/>
          </a:stretch>
        </p:blipFill>
        <p:spPr>
          <a:xfrm>
            <a:off x="0" y="0"/>
            <a:ext cx="473737" cy="900113"/>
          </a:xfrm>
          <a:prstGeom prst="rect">
            <a:avLst/>
          </a:prstGeom>
        </p:spPr>
      </p:pic>
      <p:sp>
        <p:nvSpPr>
          <p:cNvPr id="35" name="object 15">
            <a:extLst>
              <a:ext uri="{FF2B5EF4-FFF2-40B4-BE49-F238E27FC236}">
                <a16:creationId xmlns:a16="http://schemas.microsoft.com/office/drawing/2014/main" id="{1478E144-FBD3-DF49-99EF-242912351D51}"/>
              </a:ext>
            </a:extLst>
          </p:cNvPr>
          <p:cNvSpPr txBox="1"/>
          <p:nvPr/>
        </p:nvSpPr>
        <p:spPr>
          <a:xfrm>
            <a:off x="5963601" y="2395346"/>
            <a:ext cx="4359226" cy="3421258"/>
          </a:xfrm>
          <a:prstGeom prst="rect">
            <a:avLst/>
          </a:prstGeom>
        </p:spPr>
        <p:txBody>
          <a:bodyPr vert="horz" wrap="square" lIns="0" tIns="0" rIns="0" bIns="0" rtlCol="0">
            <a:noAutofit/>
          </a:bodyPr>
          <a:lstStyle/>
          <a:p>
            <a:pPr marL="11521" lvl="0" defTabSz="914400">
              <a:lnSpc>
                <a:spcPct val="110000"/>
              </a:lnSpc>
              <a:spcAft>
                <a:spcPts val="1089"/>
              </a:spcAft>
              <a:buClr>
                <a:prstClr val="white"/>
              </a:buClr>
              <a:buSzPct val="120000"/>
              <a:tabLst>
                <a:tab pos="99660" algn="l"/>
              </a:tabLst>
            </a:pPr>
            <a:r>
              <a:rPr lang="en-GB" sz="2903" b="1" spc="45" dirty="0">
                <a:solidFill>
                  <a:srgbClr val="009E59"/>
                </a:solidFill>
                <a:highlight>
                  <a:srgbClr val="000000">
                    <a:alpha val="0"/>
                  </a:srgbClr>
                </a:highlight>
                <a:latin typeface="Roboto Condensed"/>
                <a:ea typeface="Roboto Condensed"/>
                <a:cs typeface="Lato"/>
              </a:rPr>
              <a:t>NEW PRODUCTS:</a:t>
            </a:r>
          </a:p>
          <a:p>
            <a:pPr marL="297272" lvl="0" indent="-285750" defTabSz="914400">
              <a:lnSpc>
                <a:spcPct val="110000"/>
              </a:lnSpc>
              <a:spcAft>
                <a:spcPts val="1089"/>
              </a:spcAft>
              <a:buClr>
                <a:prstClr val="black"/>
              </a:buClr>
              <a:buSzPct val="120000"/>
              <a:buFont typeface="Arial" panose="020B0604020202020204" pitchFamily="34" charset="0"/>
              <a:buChar char="•"/>
              <a:tabLst>
                <a:tab pos="99660" algn="l"/>
              </a:tabLst>
            </a:pPr>
            <a:r>
              <a:rPr lang="en-GB" sz="1452" spc="45" dirty="0">
                <a:highlight>
                  <a:srgbClr val="000000">
                    <a:alpha val="0"/>
                  </a:srgbClr>
                </a:highlight>
                <a:latin typeface="Roboto"/>
                <a:ea typeface="Roboto"/>
                <a:cs typeface="Lato"/>
              </a:rPr>
              <a:t>Combined vaccine against measles, rubella and mumps-culture live — </a:t>
            </a:r>
            <a:r>
              <a:rPr lang="en-GB" sz="1452" spc="45" dirty="0" err="1">
                <a:highlight>
                  <a:srgbClr val="000000">
                    <a:alpha val="0"/>
                  </a:srgbClr>
                </a:highlight>
                <a:latin typeface="Roboto"/>
                <a:ea typeface="Roboto"/>
                <a:cs typeface="Lato"/>
              </a:rPr>
              <a:t>Vaktrivir</a:t>
            </a:r>
            <a:endParaRPr lang="en-GB" sz="1452" spc="45" dirty="0">
              <a:highlight>
                <a:srgbClr val="000000">
                  <a:alpha val="0"/>
                </a:srgbClr>
              </a:highlight>
              <a:latin typeface="Roboto"/>
              <a:ea typeface="Roboto"/>
              <a:cs typeface="Lato"/>
            </a:endParaRPr>
          </a:p>
          <a:p>
            <a:pPr marL="297272" lvl="0" indent="-285750" defTabSz="914400">
              <a:lnSpc>
                <a:spcPct val="110000"/>
              </a:lnSpc>
              <a:spcAft>
                <a:spcPts val="1089"/>
              </a:spcAft>
              <a:buClr>
                <a:prstClr val="black"/>
              </a:buClr>
              <a:buSzPct val="120000"/>
              <a:buFont typeface="Arial" panose="020B0604020202020204" pitchFamily="34" charset="0"/>
              <a:buChar char="•"/>
              <a:tabLst>
                <a:tab pos="99660" algn="l"/>
              </a:tabLst>
            </a:pPr>
            <a:r>
              <a:rPr lang="en-GB" sz="1452" spc="45" dirty="0">
                <a:highlight>
                  <a:srgbClr val="000000">
                    <a:alpha val="0"/>
                  </a:srgbClr>
                </a:highlight>
                <a:latin typeface="Roboto"/>
                <a:ea typeface="Roboto"/>
                <a:cs typeface="Lato"/>
              </a:rPr>
              <a:t>Vaccine for the prevention of diphtheria, tetanus, pertussis (cell-free), hepatitis B and infection caused by Haemophilus influenzae type b — </a:t>
            </a:r>
            <a:r>
              <a:rPr lang="en-GB" sz="1452" spc="45" dirty="0" err="1">
                <a:highlight>
                  <a:srgbClr val="000000">
                    <a:alpha val="0"/>
                  </a:srgbClr>
                </a:highlight>
                <a:latin typeface="Roboto"/>
                <a:ea typeface="Roboto"/>
                <a:cs typeface="Lato"/>
              </a:rPr>
              <a:t>aDTwP-Hep-B+Hib</a:t>
            </a:r>
            <a:r>
              <a:rPr lang="ru-RU" sz="1452" spc="45" dirty="0">
                <a:highlight>
                  <a:srgbClr val="000000">
                    <a:alpha val="0"/>
                  </a:srgbClr>
                </a:highlight>
                <a:latin typeface="Roboto"/>
                <a:ea typeface="Roboto"/>
                <a:cs typeface="Lato"/>
              </a:rPr>
              <a:t> </a:t>
            </a:r>
          </a:p>
          <a:p>
            <a:pPr marL="297272" indent="-285750" defTabSz="914400">
              <a:lnSpc>
                <a:spcPct val="110000"/>
              </a:lnSpc>
              <a:spcAft>
                <a:spcPts val="1089"/>
              </a:spcAft>
              <a:buClr>
                <a:prstClr val="black"/>
              </a:buClr>
              <a:buSzPct val="120000"/>
              <a:buFont typeface="Arial" panose="020B0604020202020204" pitchFamily="34" charset="0"/>
              <a:buChar char="•"/>
              <a:tabLst>
                <a:tab pos="99660" algn="l"/>
              </a:tabLst>
            </a:pPr>
            <a:r>
              <a:rPr lang="en-GB" sz="1452" spc="36" dirty="0">
                <a:highlight>
                  <a:srgbClr val="000000">
                    <a:alpha val="0"/>
                  </a:srgbClr>
                </a:highlight>
                <a:latin typeface="Roboto"/>
                <a:ea typeface="Roboto"/>
              </a:rPr>
              <a:t>Meningococcal A, C polysaccharide vaccine</a:t>
            </a:r>
            <a:endParaRPr lang="ru-RU" sz="1452" spc="45" dirty="0">
              <a:highlight>
                <a:srgbClr val="000000">
                  <a:alpha val="0"/>
                </a:srgbClr>
              </a:highlight>
              <a:latin typeface="Roboto" panose="02000000000000000000" pitchFamily="2" charset="0"/>
              <a:ea typeface="Roboto" panose="02000000000000000000" pitchFamily="2" charset="0"/>
              <a:cs typeface="Lato" panose="020F0502020204030203" pitchFamily="34" charset="0"/>
            </a:endParaRPr>
          </a:p>
          <a:p>
            <a:pPr marL="298450" indent="-285750">
              <a:lnSpc>
                <a:spcPct val="110000"/>
              </a:lnSpc>
              <a:spcAft>
                <a:spcPts val="1200"/>
              </a:spcAft>
              <a:buClr>
                <a:schemeClr val="bg1"/>
              </a:buClr>
              <a:buSzPct val="120000"/>
              <a:buFont typeface="Arial" panose="020B0604020202020204" pitchFamily="34" charset="0"/>
              <a:buChar char="•"/>
              <a:tabLst>
                <a:tab pos="109855" algn="l"/>
              </a:tabLst>
            </a:pPr>
            <a:endParaRPr lang="ru-RU" sz="1600" spc="50" dirty="0">
              <a:solidFill>
                <a:schemeClr val="bg1"/>
              </a:solidFill>
              <a:latin typeface="Roboto" panose="02000000000000000000" pitchFamily="2" charset="0"/>
              <a:ea typeface="Roboto" panose="02000000000000000000" pitchFamily="2" charset="0"/>
              <a:cs typeface="Lato" panose="020F0502020204030203" pitchFamily="34" charset="0"/>
            </a:endParaRPr>
          </a:p>
        </p:txBody>
      </p:sp>
      <p:pic>
        <p:nvPicPr>
          <p:cNvPr id="18" name="Рисунок 17">
            <a:extLst>
              <a:ext uri="{FF2B5EF4-FFF2-40B4-BE49-F238E27FC236}">
                <a16:creationId xmlns:a16="http://schemas.microsoft.com/office/drawing/2014/main" id="{1B722FA3-DB80-4347-B42D-8B49D6959C6E}"/>
              </a:ext>
            </a:extLst>
          </p:cNvPr>
          <p:cNvPicPr>
            <a:picLocks noChangeAspect="1"/>
          </p:cNvPicPr>
          <p:nvPr/>
        </p:nvPicPr>
        <p:blipFill>
          <a:blip r:embed="rId4"/>
          <a:srcRect l="15725" t="65392" b="1108"/>
          <a:stretch>
            <a:fillRect/>
          </a:stretch>
        </p:blipFill>
        <p:spPr>
          <a:xfrm>
            <a:off x="-9940" y="-19878"/>
            <a:ext cx="3267283" cy="1298775"/>
          </a:xfrm>
          <a:prstGeom prst="rect">
            <a:avLst/>
          </a:prstGeom>
        </p:spPr>
      </p:pic>
      <p:sp>
        <p:nvSpPr>
          <p:cNvPr id="13" name="object 15">
            <a:extLst>
              <a:ext uri="{FF2B5EF4-FFF2-40B4-BE49-F238E27FC236}">
                <a16:creationId xmlns:a16="http://schemas.microsoft.com/office/drawing/2014/main" id="{B57FDE95-C12C-7C42-B0DE-3649039FB886}"/>
              </a:ext>
            </a:extLst>
          </p:cNvPr>
          <p:cNvSpPr txBox="1"/>
          <p:nvPr/>
        </p:nvSpPr>
        <p:spPr>
          <a:xfrm>
            <a:off x="735061" y="2311463"/>
            <a:ext cx="4862463" cy="4431983"/>
          </a:xfrm>
          <a:prstGeom prst="rect">
            <a:avLst/>
          </a:prstGeom>
        </p:spPr>
        <p:txBody>
          <a:bodyPr vert="horz" wrap="square" lIns="0" tIns="0" rIns="0" bIns="0" rtlCol="0">
            <a:noAutofit/>
          </a:bodyPr>
          <a:lstStyle/>
          <a:p>
            <a:pPr marL="11521" lvl="0" defTabSz="914400">
              <a:spcAft>
                <a:spcPts val="1089"/>
              </a:spcAft>
            </a:pPr>
            <a:r>
              <a:rPr lang="ru-RU" sz="2903" b="1" spc="-145" dirty="0">
                <a:solidFill>
                  <a:srgbClr val="009E59"/>
                </a:solidFill>
                <a:highlight>
                  <a:srgbClr val="000000">
                    <a:alpha val="0"/>
                  </a:srgbClr>
                </a:highlight>
                <a:latin typeface="Roboto Condensed"/>
                <a:ea typeface="Roboto Condensed"/>
                <a:cs typeface="Adobe Devanagari"/>
              </a:rPr>
              <a:t>5</a:t>
            </a:r>
            <a:r>
              <a:rPr lang="en-GB" sz="2903" b="1" spc="-145" dirty="0">
                <a:solidFill>
                  <a:srgbClr val="009E59"/>
                </a:solidFill>
                <a:highlight>
                  <a:srgbClr val="000000">
                    <a:alpha val="0"/>
                  </a:srgbClr>
                </a:highlight>
                <a:latin typeface="Roboto Condensed"/>
                <a:ea typeface="Roboto Condensed"/>
                <a:cs typeface="Adobe Devanagari"/>
              </a:rPr>
              <a:t> VACCINES ARE BEING DEVELOPED:</a:t>
            </a:r>
            <a:endParaRPr lang="ru-RU" sz="2903" b="1" dirty="0">
              <a:solidFill>
                <a:srgbClr val="70AD47"/>
              </a:solidFill>
              <a:latin typeface="Roboto Condensed" panose="02000000000000000000" pitchFamily="2" charset="0"/>
              <a:ea typeface="Roboto Condensed" panose="02000000000000000000" pitchFamily="2" charset="0"/>
              <a:cs typeface="Adobe Devanagari" panose="02040503050201020203" pitchFamily="18" charset="0"/>
            </a:endParaRPr>
          </a:p>
          <a:p>
            <a:pPr marL="218907" marR="152659" lvl="0" indent="-207386" defTabSz="914400">
              <a:spcAft>
                <a:spcPts val="1089"/>
              </a:spcAft>
              <a:buClr>
                <a:srgbClr val="231F20"/>
              </a:buClr>
              <a:buFont typeface="Arial"/>
              <a:buChar char="•"/>
              <a:tabLst>
                <a:tab pos="218907" algn="l"/>
              </a:tabLst>
            </a:pPr>
            <a:r>
              <a:rPr lang="en-GB" sz="1452" spc="27" dirty="0" err="1">
                <a:solidFill>
                  <a:srgbClr val="231F20"/>
                </a:solidFill>
                <a:highlight>
                  <a:srgbClr val="000000">
                    <a:alpha val="0"/>
                  </a:srgbClr>
                </a:highlight>
                <a:latin typeface="Roboto"/>
                <a:ea typeface="Roboto"/>
              </a:rPr>
              <a:t>Antirabiс</a:t>
            </a:r>
            <a:r>
              <a:rPr lang="en-GB" sz="1452" spc="27" dirty="0">
                <a:solidFill>
                  <a:srgbClr val="231F20"/>
                </a:solidFill>
                <a:highlight>
                  <a:srgbClr val="000000">
                    <a:alpha val="0"/>
                  </a:srgbClr>
                </a:highlight>
                <a:latin typeface="Roboto"/>
                <a:ea typeface="Roboto"/>
              </a:rPr>
              <a:t> vaccine </a:t>
            </a:r>
            <a:br>
              <a:rPr lang="en-GB" sz="1452" spc="27" dirty="0">
                <a:solidFill>
                  <a:srgbClr val="231F20"/>
                </a:solidFill>
                <a:highlight>
                  <a:srgbClr val="000000">
                    <a:alpha val="0"/>
                  </a:srgbClr>
                </a:highlight>
                <a:latin typeface="Roboto"/>
                <a:ea typeface="Roboto"/>
              </a:rPr>
            </a:br>
            <a:r>
              <a:rPr lang="en-GB" sz="1452" spc="27" dirty="0">
                <a:solidFill>
                  <a:srgbClr val="231F20"/>
                </a:solidFill>
                <a:highlight>
                  <a:srgbClr val="000000">
                    <a:alpha val="0"/>
                  </a:srgbClr>
                </a:highlight>
                <a:latin typeface="Roboto"/>
                <a:ea typeface="Roboto"/>
              </a:rPr>
              <a:t>based on Vero split cell line</a:t>
            </a:r>
            <a:endParaRPr lang="en-US" sz="1452" dirty="0">
              <a:solidFill>
                <a:prstClr val="black"/>
              </a:solidFill>
              <a:latin typeface="Roboto" panose="02000000000000000000" pitchFamily="2" charset="0"/>
              <a:ea typeface="Roboto" panose="02000000000000000000" pitchFamily="2" charset="0"/>
              <a:cs typeface="Arial" panose="020B0604020202020204" pitchFamily="34" charset="0"/>
            </a:endParaRPr>
          </a:p>
          <a:p>
            <a:pPr marL="218907" marR="146898" lvl="0" indent="-207386" defTabSz="914400">
              <a:spcAft>
                <a:spcPts val="1089"/>
              </a:spcAft>
              <a:buClr>
                <a:srgbClr val="231F20"/>
              </a:buClr>
              <a:buFont typeface="Arial"/>
              <a:buChar char="•"/>
              <a:tabLst>
                <a:tab pos="218907" algn="l"/>
              </a:tabLst>
            </a:pPr>
            <a:r>
              <a:rPr lang="en-GB" sz="1452" spc="36" dirty="0">
                <a:solidFill>
                  <a:srgbClr val="231F20"/>
                </a:solidFill>
                <a:highlight>
                  <a:srgbClr val="000000">
                    <a:alpha val="0"/>
                  </a:srgbClr>
                </a:highlight>
                <a:latin typeface="Roboto"/>
                <a:ea typeface="Roboto"/>
              </a:rPr>
              <a:t>Smallpox vaccine based on Vero split cell line</a:t>
            </a:r>
            <a:endParaRPr lang="en-US" sz="1452" dirty="0">
              <a:solidFill>
                <a:prstClr val="black"/>
              </a:solidFill>
              <a:latin typeface="Roboto" panose="02000000000000000000" pitchFamily="2" charset="0"/>
              <a:ea typeface="Roboto" panose="02000000000000000000" pitchFamily="2" charset="0"/>
              <a:cs typeface="Arial" panose="020B0604020202020204" pitchFamily="34" charset="0"/>
            </a:endParaRPr>
          </a:p>
          <a:p>
            <a:pPr marL="218907" marR="433206" lvl="0" indent="-207386" defTabSz="914400">
              <a:spcAft>
                <a:spcPts val="1089"/>
              </a:spcAft>
              <a:buClr>
                <a:srgbClr val="231F20"/>
              </a:buClr>
              <a:buFont typeface="Arial"/>
              <a:buChar char="•"/>
              <a:tabLst>
                <a:tab pos="218907" algn="l"/>
              </a:tabLst>
            </a:pPr>
            <a:r>
              <a:rPr lang="en-GB" sz="1452" spc="36" dirty="0">
                <a:solidFill>
                  <a:srgbClr val="231F20"/>
                </a:solidFill>
                <a:highlight>
                  <a:srgbClr val="000000">
                    <a:alpha val="0"/>
                  </a:srgbClr>
                </a:highlight>
                <a:latin typeface="Roboto"/>
                <a:ea typeface="Roboto"/>
              </a:rPr>
              <a:t>Tick-borne encephalitis vaccine </a:t>
            </a:r>
            <a:br>
              <a:rPr lang="en-GB" sz="1452" spc="36" dirty="0">
                <a:solidFill>
                  <a:srgbClr val="231F20"/>
                </a:solidFill>
                <a:highlight>
                  <a:srgbClr val="000000">
                    <a:alpha val="0"/>
                  </a:srgbClr>
                </a:highlight>
                <a:latin typeface="Roboto"/>
                <a:ea typeface="Roboto"/>
              </a:rPr>
            </a:br>
            <a:r>
              <a:rPr lang="en-GB" sz="1452" spc="36" dirty="0">
                <a:solidFill>
                  <a:srgbClr val="231F20"/>
                </a:solidFill>
                <a:highlight>
                  <a:srgbClr val="000000">
                    <a:alpha val="0"/>
                  </a:srgbClr>
                </a:highlight>
                <a:latin typeface="Roboto"/>
                <a:ea typeface="Roboto"/>
              </a:rPr>
              <a:t>based on Vero split cell line</a:t>
            </a:r>
            <a:endParaRPr lang="en-US" sz="1452" dirty="0">
              <a:solidFill>
                <a:prstClr val="black"/>
              </a:solidFill>
              <a:latin typeface="Roboto" panose="02000000000000000000" pitchFamily="2" charset="0"/>
              <a:ea typeface="Roboto" panose="02000000000000000000" pitchFamily="2" charset="0"/>
              <a:cs typeface="Arial" panose="020B0604020202020204" pitchFamily="34" charset="0"/>
            </a:endParaRPr>
          </a:p>
          <a:p>
            <a:pPr marL="218907" marR="4609" lvl="0" indent="-207386" defTabSz="914400">
              <a:spcAft>
                <a:spcPts val="1089"/>
              </a:spcAft>
              <a:buClr>
                <a:srgbClr val="231F20"/>
              </a:buClr>
              <a:buFont typeface="Arial"/>
              <a:buChar char="•"/>
              <a:tabLst>
                <a:tab pos="218907" algn="l"/>
              </a:tabLst>
            </a:pPr>
            <a:r>
              <a:rPr lang="en-GB" sz="1452" spc="-27" dirty="0" err="1">
                <a:solidFill>
                  <a:srgbClr val="231F20"/>
                </a:solidFill>
                <a:highlight>
                  <a:srgbClr val="000000">
                    <a:alpha val="0"/>
                  </a:srgbClr>
                </a:highlight>
                <a:latin typeface="Roboto"/>
                <a:ea typeface="Roboto"/>
              </a:rPr>
              <a:t>DTwP</a:t>
            </a:r>
            <a:r>
              <a:rPr lang="en-GB" sz="1452" spc="-27" dirty="0">
                <a:solidFill>
                  <a:srgbClr val="231F20"/>
                </a:solidFill>
                <a:highlight>
                  <a:srgbClr val="000000">
                    <a:alpha val="0"/>
                  </a:srgbClr>
                </a:highlight>
                <a:latin typeface="Roboto"/>
                <a:ea typeface="Roboto"/>
              </a:rPr>
              <a:t>-Hep </a:t>
            </a:r>
            <a:r>
              <a:rPr lang="en-GB" sz="1452" spc="-27" dirty="0" err="1">
                <a:solidFill>
                  <a:srgbClr val="231F20"/>
                </a:solidFill>
                <a:highlight>
                  <a:srgbClr val="000000">
                    <a:alpha val="0"/>
                  </a:srgbClr>
                </a:highlight>
                <a:latin typeface="Roboto"/>
                <a:ea typeface="Roboto"/>
              </a:rPr>
              <a:t>B+Hib</a:t>
            </a:r>
            <a:r>
              <a:rPr lang="en-GB" sz="1452" spc="-27" dirty="0">
                <a:solidFill>
                  <a:srgbClr val="231F20"/>
                </a:solidFill>
                <a:highlight>
                  <a:srgbClr val="000000">
                    <a:alpha val="0"/>
                  </a:srgbClr>
                </a:highlight>
                <a:latin typeface="Roboto"/>
                <a:ea typeface="Roboto"/>
              </a:rPr>
              <a:t> (CSs are completed, </a:t>
            </a:r>
            <a:br>
              <a:rPr lang="en-GB" sz="1452" spc="-27" dirty="0">
                <a:solidFill>
                  <a:srgbClr val="231F20"/>
                </a:solidFill>
                <a:highlight>
                  <a:srgbClr val="000000">
                    <a:alpha val="0"/>
                  </a:srgbClr>
                </a:highlight>
                <a:latin typeface="Roboto"/>
                <a:ea typeface="Roboto"/>
              </a:rPr>
            </a:br>
            <a:r>
              <a:rPr lang="en-GB" sz="1452" spc="-27" dirty="0">
                <a:solidFill>
                  <a:srgbClr val="231F20"/>
                </a:solidFill>
                <a:highlight>
                  <a:srgbClr val="000000">
                    <a:alpha val="0"/>
                  </a:srgbClr>
                </a:highlight>
                <a:latin typeface="Roboto"/>
                <a:ea typeface="Roboto"/>
              </a:rPr>
              <a:t>RC is to be issued by the end of the year)</a:t>
            </a:r>
            <a:endParaRPr lang="ru-RU" sz="1452" dirty="0">
              <a:solidFill>
                <a:prstClr val="black"/>
              </a:solidFill>
              <a:latin typeface="Roboto" panose="02000000000000000000" pitchFamily="2" charset="0"/>
              <a:ea typeface="Roboto" panose="02000000000000000000" pitchFamily="2" charset="0"/>
              <a:cs typeface="Arial" panose="020B0604020202020204" pitchFamily="34" charset="0"/>
            </a:endParaRPr>
          </a:p>
          <a:p>
            <a:pPr marL="218907" lvl="0" indent="-207386" defTabSz="914400">
              <a:spcAft>
                <a:spcPts val="1089"/>
              </a:spcAft>
              <a:buClr>
                <a:srgbClr val="231F20"/>
              </a:buClr>
              <a:buFont typeface="Arial"/>
              <a:buChar char="•"/>
              <a:tabLst>
                <a:tab pos="218907" algn="l"/>
              </a:tabLst>
            </a:pPr>
            <a:r>
              <a:rPr lang="en-GB" sz="1452" spc="-9" dirty="0" err="1">
                <a:solidFill>
                  <a:srgbClr val="231F20"/>
                </a:solidFill>
                <a:highlight>
                  <a:srgbClr val="000000">
                    <a:alpha val="0"/>
                  </a:srgbClr>
                </a:highlight>
                <a:latin typeface="Roboto"/>
                <a:ea typeface="Roboto"/>
              </a:rPr>
              <a:t>aDTwP</a:t>
            </a:r>
            <a:r>
              <a:rPr lang="en-GB" sz="1452" spc="-9" dirty="0">
                <a:solidFill>
                  <a:srgbClr val="231F20"/>
                </a:solidFill>
                <a:highlight>
                  <a:srgbClr val="000000">
                    <a:alpha val="0"/>
                  </a:srgbClr>
                </a:highlight>
                <a:latin typeface="Roboto"/>
                <a:ea typeface="Roboto"/>
              </a:rPr>
              <a:t>-M (booster)</a:t>
            </a:r>
            <a:endParaRPr lang="ru-RU" sz="1452" dirty="0">
              <a:solidFill>
                <a:prstClr val="black"/>
              </a:solidFill>
              <a:latin typeface="Roboto" panose="02000000000000000000" pitchFamily="2" charset="0"/>
              <a:ea typeface="Roboto" panose="02000000000000000000" pitchFamily="2"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45D2EC08-7B63-4078-98CF-0B54DBD9CB6C}"/>
              </a:ext>
            </a:extLst>
          </p:cNvPr>
          <p:cNvSpPr/>
          <p:nvPr/>
        </p:nvSpPr>
        <p:spPr>
          <a:xfrm>
            <a:off x="8569569" y="12577"/>
            <a:ext cx="2122243" cy="1930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spTree>
    <p:extLst>
      <p:ext uri="{BB962C8B-B14F-4D97-AF65-F5344CB8AC3E}">
        <p14:creationId xmlns:p14="http://schemas.microsoft.com/office/powerpoint/2010/main" val="5899217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6D637545-BD60-A442-8693-1ACA07AD02C6}"/>
              </a:ext>
            </a:extLst>
          </p:cNvPr>
          <p:cNvPicPr>
            <a:picLocks noChangeAspect="1"/>
          </p:cNvPicPr>
          <p:nvPr/>
        </p:nvPicPr>
        <p:blipFill>
          <a:blip r:embed="rId2">
            <a:alphaModFix amt="50000"/>
          </a:blip>
          <a:srcRect r="49054"/>
          <a:stretch>
            <a:fillRect/>
          </a:stretch>
        </p:blipFill>
        <p:spPr>
          <a:xfrm>
            <a:off x="7721999" y="0"/>
            <a:ext cx="2969814" cy="3451125"/>
          </a:xfrm>
          <a:prstGeom prst="rect">
            <a:avLst/>
          </a:prstGeom>
        </p:spPr>
      </p:pic>
      <p:sp>
        <p:nvSpPr>
          <p:cNvPr id="2" name="Заголовок 1">
            <a:extLst>
              <a:ext uri="{FF2B5EF4-FFF2-40B4-BE49-F238E27FC236}">
                <a16:creationId xmlns:a16="http://schemas.microsoft.com/office/drawing/2014/main" id="{CFE2B660-73D1-1742-92ED-44D093AC24D0}"/>
              </a:ext>
            </a:extLst>
          </p:cNvPr>
          <p:cNvSpPr>
            <a:spLocks noGrp="1"/>
          </p:cNvSpPr>
          <p:nvPr>
            <p:ph type="title"/>
          </p:nvPr>
        </p:nvSpPr>
        <p:spPr>
          <a:xfrm>
            <a:off x="917574" y="788296"/>
            <a:ext cx="4055259" cy="664724"/>
          </a:xfrm>
        </p:spPr>
        <p:txBody>
          <a:bodyPr>
            <a:noAutofit/>
          </a:bodyPr>
          <a:lstStyle/>
          <a:p>
            <a:pPr rtl="0"/>
            <a:r>
              <a:rPr lang="en-GB" sz="3600" b="1" i="0" u="none" strike="noStrike" dirty="0">
                <a:highlight>
                  <a:srgbClr val="000000">
                    <a:alpha val="0"/>
                  </a:srgbClr>
                </a:highlight>
                <a:latin typeface="Roboto Condensed"/>
                <a:ea typeface="Roboto Condensed"/>
              </a:rPr>
              <a:t>VAKTRIVIR</a:t>
            </a:r>
          </a:p>
        </p:txBody>
      </p:sp>
      <p:sp>
        <p:nvSpPr>
          <p:cNvPr id="3" name="Объект 2">
            <a:extLst>
              <a:ext uri="{FF2B5EF4-FFF2-40B4-BE49-F238E27FC236}">
                <a16:creationId xmlns:a16="http://schemas.microsoft.com/office/drawing/2014/main" id="{D612D142-14C6-DD43-9FE4-889806332AC6}"/>
              </a:ext>
            </a:extLst>
          </p:cNvPr>
          <p:cNvSpPr>
            <a:spLocks noGrp="1"/>
          </p:cNvSpPr>
          <p:nvPr>
            <p:ph idx="1"/>
          </p:nvPr>
        </p:nvSpPr>
        <p:spPr>
          <a:xfrm>
            <a:off x="917575" y="1365338"/>
            <a:ext cx="4176714" cy="874392"/>
          </a:xfrm>
        </p:spPr>
        <p:txBody>
          <a:bodyPr>
            <a:noAutofit/>
          </a:bodyPr>
          <a:lstStyle/>
          <a:p>
            <a:pPr marL="0" indent="0" rtl="0">
              <a:lnSpc>
                <a:spcPct val="100000"/>
              </a:lnSpc>
              <a:buNone/>
            </a:pPr>
            <a:r>
              <a:rPr lang="en-GB" sz="1300" b="1" i="0" u="none" strike="noStrike" dirty="0">
                <a:solidFill>
                  <a:srgbClr val="009E59"/>
                </a:solidFill>
                <a:highlight>
                  <a:srgbClr val="000000">
                    <a:alpha val="0"/>
                  </a:srgbClr>
                </a:highlight>
                <a:latin typeface="Roboto"/>
                <a:ea typeface="Roboto"/>
              </a:rPr>
              <a:t>The only domestic three-component </a:t>
            </a:r>
            <a:br>
              <a:rPr lang="en-GB" sz="1300" b="1" i="0" u="none" strike="noStrike" dirty="0">
                <a:solidFill>
                  <a:srgbClr val="009E59"/>
                </a:solidFill>
                <a:highlight>
                  <a:srgbClr val="000000">
                    <a:alpha val="0"/>
                  </a:srgbClr>
                </a:highlight>
                <a:latin typeface="Roboto"/>
                <a:ea typeface="Roboto"/>
              </a:rPr>
            </a:br>
            <a:r>
              <a:rPr lang="en-GB" sz="1300" b="1" i="0" u="none" strike="noStrike" dirty="0">
                <a:solidFill>
                  <a:srgbClr val="009E59"/>
                </a:solidFill>
                <a:highlight>
                  <a:srgbClr val="000000">
                    <a:alpha val="0"/>
                  </a:srgbClr>
                </a:highlight>
                <a:latin typeface="Roboto"/>
                <a:ea typeface="Roboto"/>
              </a:rPr>
              <a:t>combined vaccine against measles, rubella,</a:t>
            </a:r>
            <a:br>
              <a:rPr lang="en-GB" sz="1300" b="1" i="0" u="none" strike="noStrike" dirty="0">
                <a:solidFill>
                  <a:srgbClr val="009E59"/>
                </a:solidFill>
                <a:highlight>
                  <a:srgbClr val="000000">
                    <a:alpha val="0"/>
                  </a:srgbClr>
                </a:highlight>
                <a:latin typeface="Roboto"/>
                <a:ea typeface="Roboto"/>
              </a:rPr>
            </a:br>
            <a:r>
              <a:rPr lang="en-GB" sz="1300" b="1" i="0" u="none" strike="noStrike" dirty="0">
                <a:solidFill>
                  <a:srgbClr val="009E59"/>
                </a:solidFill>
                <a:highlight>
                  <a:srgbClr val="000000">
                    <a:alpha val="0"/>
                  </a:srgbClr>
                </a:highlight>
                <a:latin typeface="Roboto"/>
                <a:ea typeface="Roboto"/>
              </a:rPr>
              <a:t> and mumps</a:t>
            </a: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dirty="0">
                <a:highlight>
                  <a:srgbClr val="000000">
                    <a:alpha val="0"/>
                  </a:srgbClr>
                </a:highlight>
                <a:latin typeface="Roboto"/>
                <a:ea typeface="Roboto"/>
              </a:rPr>
              <a:t>11</a:t>
            </a:r>
            <a:endParaRPr lang="ru-RU" b="1" dirty="0">
              <a:latin typeface="Roboto" panose="02000000000000000000" pitchFamily="2" charset="0"/>
              <a:ea typeface="Roboto" panose="02000000000000000000" pitchFamily="2" charset="0"/>
            </a:endParaRPr>
          </a:p>
        </p:txBody>
      </p:sp>
      <p:sp>
        <p:nvSpPr>
          <p:cNvPr id="7" name="Объект 2">
            <a:extLst>
              <a:ext uri="{FF2B5EF4-FFF2-40B4-BE49-F238E27FC236}">
                <a16:creationId xmlns:a16="http://schemas.microsoft.com/office/drawing/2014/main" id="{10564CD5-E40B-D343-8140-73EBDCC1662E}"/>
              </a:ext>
            </a:extLst>
          </p:cNvPr>
          <p:cNvSpPr txBox="1"/>
          <p:nvPr/>
        </p:nvSpPr>
        <p:spPr>
          <a:xfrm>
            <a:off x="917575" y="2311503"/>
            <a:ext cx="4176714" cy="2014066"/>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buNone/>
            </a:pPr>
            <a:r>
              <a:rPr lang="en-GB" sz="1600" b="1" i="0" u="none" strike="noStrike" dirty="0">
                <a:highlight>
                  <a:srgbClr val="000000">
                    <a:alpha val="0"/>
                  </a:srgbClr>
                </a:highlight>
                <a:latin typeface="Roboto"/>
                <a:ea typeface="Roboto"/>
              </a:rPr>
              <a:t>The vaccine was registered in 2019</a:t>
            </a:r>
            <a:endParaRPr lang="en-US" b="1" dirty="0">
              <a:latin typeface="Roboto" panose="02000000000000000000" pitchFamily="2" charset="0"/>
              <a:ea typeface="Roboto" panose="02000000000000000000" pitchFamily="2" charset="0"/>
            </a:endParaRPr>
          </a:p>
          <a:p>
            <a:pPr marL="0" indent="0">
              <a:lnSpc>
                <a:spcPct val="100000"/>
              </a:lnSpc>
              <a:buNone/>
            </a:pPr>
            <a:r>
              <a:rPr lang="en-GB" sz="1100" b="0" i="0" u="none" strike="noStrike" dirty="0">
                <a:highlight>
                  <a:srgbClr val="000000">
                    <a:alpha val="0"/>
                  </a:srgbClr>
                </a:highlight>
                <a:latin typeface="Roboto"/>
                <a:ea typeface="Roboto"/>
              </a:rPr>
              <a:t>From 2020, SPA </a:t>
            </a:r>
            <a:r>
              <a:rPr lang="en-GB" sz="1100" b="0" i="0" u="none" strike="noStrike" dirty="0" err="1">
                <a:highlight>
                  <a:srgbClr val="000000">
                    <a:alpha val="0"/>
                  </a:srgbClr>
                </a:highlight>
                <a:latin typeface="Roboto"/>
                <a:ea typeface="Roboto"/>
              </a:rPr>
              <a:t>Microgen</a:t>
            </a:r>
            <a:r>
              <a:rPr lang="en-GB" sz="1100" b="0" i="0" u="none" strike="noStrike" dirty="0">
                <a:highlight>
                  <a:srgbClr val="000000">
                    <a:alpha val="0"/>
                  </a:srgbClr>
                </a:highlight>
                <a:latin typeface="Roboto"/>
                <a:ea typeface="Roboto"/>
              </a:rPr>
              <a:t> JSC plans to launch Vaktrivir into civil circulation. Currently, for the prevention of measles, rubella and mumps, the Ministry of Health of the Russian Federation annually purchases single-component vaccines against these infections within the NIS**. Should a need for an MMR vaccine arise, </a:t>
            </a:r>
            <a:r>
              <a:rPr lang="en-GB" sz="1100" dirty="0">
                <a:highlight>
                  <a:srgbClr val="000000">
                    <a:alpha val="0"/>
                  </a:srgbClr>
                </a:highlight>
                <a:latin typeface="Roboto"/>
                <a:ea typeface="Roboto"/>
              </a:rPr>
              <a:t>SPA </a:t>
            </a:r>
            <a:r>
              <a:rPr lang="en-GB" sz="1100" dirty="0" err="1">
                <a:highlight>
                  <a:srgbClr val="000000">
                    <a:alpha val="0"/>
                  </a:srgbClr>
                </a:highlight>
                <a:latin typeface="Roboto"/>
                <a:ea typeface="Roboto"/>
              </a:rPr>
              <a:t>Microgen</a:t>
            </a:r>
            <a:r>
              <a:rPr lang="en-GB" sz="1100" dirty="0">
                <a:highlight>
                  <a:srgbClr val="000000">
                    <a:alpha val="0"/>
                  </a:srgbClr>
                </a:highlight>
                <a:latin typeface="Roboto"/>
                <a:ea typeface="Roboto"/>
              </a:rPr>
              <a:t> JSC </a:t>
            </a:r>
            <a:r>
              <a:rPr lang="en-GB" sz="1100" b="0" i="0" u="none" strike="noStrike" dirty="0">
                <a:highlight>
                  <a:srgbClr val="000000">
                    <a:alpha val="0"/>
                  </a:srgbClr>
                </a:highlight>
                <a:latin typeface="Roboto"/>
                <a:ea typeface="Roboto"/>
              </a:rPr>
              <a:t>will be able to supply Vactrivir in the appropriate amount to cover the required number of people to be immunized starting from 2022.</a:t>
            </a:r>
          </a:p>
          <a:p>
            <a:pPr marL="0" indent="0">
              <a:buNone/>
            </a:pPr>
            <a:endParaRPr lang="ru-RU" dirty="0">
              <a:latin typeface="Roboto" panose="02000000000000000000" pitchFamily="2" charset="0"/>
              <a:ea typeface="Roboto" panose="02000000000000000000" pitchFamily="2" charset="0"/>
            </a:endParaRPr>
          </a:p>
        </p:txBody>
      </p:sp>
      <p:pic>
        <p:nvPicPr>
          <p:cNvPr id="9" name="Рисунок 8">
            <a:extLst>
              <a:ext uri="{FF2B5EF4-FFF2-40B4-BE49-F238E27FC236}">
                <a16:creationId xmlns:a16="http://schemas.microsoft.com/office/drawing/2014/main" id="{4CBC7AA2-8F33-214C-AAF5-0F92FA571F76}"/>
              </a:ext>
            </a:extLst>
          </p:cNvPr>
          <p:cNvPicPr>
            <a:picLocks noChangeAspect="1"/>
          </p:cNvPicPr>
          <p:nvPr/>
        </p:nvPicPr>
        <p:blipFill>
          <a:blip r:embed="rId3"/>
          <a:srcRect t="65977"/>
          <a:stretch>
            <a:fillRect/>
          </a:stretch>
        </p:blipFill>
        <p:spPr>
          <a:xfrm>
            <a:off x="3718535" y="-9940"/>
            <a:ext cx="3784600" cy="1287621"/>
          </a:xfrm>
          <a:prstGeom prst="rect">
            <a:avLst/>
          </a:prstGeom>
        </p:spPr>
      </p:pic>
      <p:sp>
        <p:nvSpPr>
          <p:cNvPr id="10" name="Прямоугольник 9">
            <a:extLst>
              <a:ext uri="{FF2B5EF4-FFF2-40B4-BE49-F238E27FC236}">
                <a16:creationId xmlns:a16="http://schemas.microsoft.com/office/drawing/2014/main" id="{44A2A6E0-FE56-7948-8512-56AA0DEF90FC}"/>
              </a:ext>
            </a:extLst>
          </p:cNvPr>
          <p:cNvSpPr/>
          <p:nvPr/>
        </p:nvSpPr>
        <p:spPr>
          <a:xfrm>
            <a:off x="5345906" y="1528188"/>
            <a:ext cx="977030" cy="388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600" b="1" i="0" u="none" strike="noStrike" dirty="0">
                <a:highlight>
                  <a:srgbClr val="000000">
                    <a:alpha val="0"/>
                  </a:srgbClr>
                </a:highlight>
                <a:latin typeface="Roboto"/>
                <a:ea typeface="Roboto"/>
                <a:cs typeface="Lato"/>
              </a:rPr>
              <a:t>measles</a:t>
            </a:r>
          </a:p>
        </p:txBody>
      </p:sp>
      <p:sp>
        <p:nvSpPr>
          <p:cNvPr id="11" name="Прямоугольник 10">
            <a:extLst>
              <a:ext uri="{FF2B5EF4-FFF2-40B4-BE49-F238E27FC236}">
                <a16:creationId xmlns:a16="http://schemas.microsoft.com/office/drawing/2014/main" id="{76015E43-2867-A243-A2E7-3148C074EB52}"/>
              </a:ext>
            </a:extLst>
          </p:cNvPr>
          <p:cNvSpPr/>
          <p:nvPr/>
        </p:nvSpPr>
        <p:spPr>
          <a:xfrm>
            <a:off x="6574555" y="1528188"/>
            <a:ext cx="1241686" cy="388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600" b="1" i="0" u="none" strike="noStrike" dirty="0">
                <a:highlight>
                  <a:srgbClr val="000000">
                    <a:alpha val="0"/>
                  </a:srgbClr>
                </a:highlight>
                <a:latin typeface="Roboto"/>
                <a:ea typeface="Roboto"/>
                <a:cs typeface="Lato"/>
              </a:rPr>
              <a:t>rubella</a:t>
            </a:r>
            <a:endParaRPr lang="en-GB" sz="1800" b="1" i="0" u="none" strike="noStrike" dirty="0">
              <a:highlight>
                <a:srgbClr val="000000">
                  <a:alpha val="0"/>
                </a:srgbClr>
              </a:highlight>
              <a:latin typeface="Roboto"/>
              <a:ea typeface="Roboto"/>
              <a:cs typeface="Lato"/>
            </a:endParaRPr>
          </a:p>
        </p:txBody>
      </p:sp>
      <p:sp>
        <p:nvSpPr>
          <p:cNvPr id="12" name="Прямоугольник 11">
            <a:extLst>
              <a:ext uri="{FF2B5EF4-FFF2-40B4-BE49-F238E27FC236}">
                <a16:creationId xmlns:a16="http://schemas.microsoft.com/office/drawing/2014/main" id="{0FA607BC-8556-4B40-B477-3ECE2865809C}"/>
              </a:ext>
            </a:extLst>
          </p:cNvPr>
          <p:cNvSpPr/>
          <p:nvPr/>
        </p:nvSpPr>
        <p:spPr>
          <a:xfrm>
            <a:off x="7902314" y="1528188"/>
            <a:ext cx="1241686" cy="388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600" b="1" i="0" u="none" strike="noStrike" dirty="0">
                <a:highlight>
                  <a:srgbClr val="000000">
                    <a:alpha val="0"/>
                  </a:srgbClr>
                </a:highlight>
                <a:latin typeface="Roboto"/>
                <a:ea typeface="Roboto"/>
              </a:rPr>
              <a:t>mumps</a:t>
            </a:r>
            <a:endParaRPr lang="ru-RU" dirty="0">
              <a:latin typeface="Roboto" panose="02000000000000000000" pitchFamily="2" charset="0"/>
              <a:ea typeface="Roboto" panose="02000000000000000000" pitchFamily="2" charset="0"/>
            </a:endParaRPr>
          </a:p>
        </p:txBody>
      </p:sp>
      <p:pic>
        <p:nvPicPr>
          <p:cNvPr id="16" name="Рисунок 15">
            <a:extLst>
              <a:ext uri="{FF2B5EF4-FFF2-40B4-BE49-F238E27FC236}">
                <a16:creationId xmlns:a16="http://schemas.microsoft.com/office/drawing/2014/main" id="{9E5AB9A5-D52C-A344-9BDB-B9EE2344306B}"/>
              </a:ext>
            </a:extLst>
          </p:cNvPr>
          <p:cNvPicPr>
            <a:picLocks noChangeAspect="1"/>
          </p:cNvPicPr>
          <p:nvPr/>
        </p:nvPicPr>
        <p:blipFill>
          <a:blip r:embed="rId4"/>
          <a:stretch>
            <a:fillRect/>
          </a:stretch>
        </p:blipFill>
        <p:spPr>
          <a:xfrm>
            <a:off x="5610835" y="2211113"/>
            <a:ext cx="4163403" cy="1898208"/>
          </a:xfrm>
          <a:prstGeom prst="rect">
            <a:avLst/>
          </a:prstGeom>
        </p:spPr>
      </p:pic>
      <p:sp>
        <p:nvSpPr>
          <p:cNvPr id="17" name="Объект 2">
            <a:extLst>
              <a:ext uri="{FF2B5EF4-FFF2-40B4-BE49-F238E27FC236}">
                <a16:creationId xmlns:a16="http://schemas.microsoft.com/office/drawing/2014/main" id="{00D51619-A098-4F4B-A9DA-2A0526F51359}"/>
              </a:ext>
            </a:extLst>
          </p:cNvPr>
          <p:cNvSpPr txBox="1"/>
          <p:nvPr/>
        </p:nvSpPr>
        <p:spPr>
          <a:xfrm>
            <a:off x="5633642" y="829394"/>
            <a:ext cx="4176714" cy="664724"/>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buNone/>
            </a:pPr>
            <a:r>
              <a:rPr lang="en-GB" sz="1800" b="1" i="0" u="none" strike="noStrike" dirty="0">
                <a:highlight>
                  <a:srgbClr val="000000">
                    <a:alpha val="0"/>
                  </a:srgbClr>
                </a:highlight>
                <a:latin typeface="Roboto"/>
                <a:ea typeface="Roboto"/>
              </a:rPr>
              <a:t>1 injection for prevention of</a:t>
            </a:r>
            <a:br>
              <a:rPr lang="en-GB" sz="1800" b="1" i="0" u="none" strike="noStrike" dirty="0">
                <a:highlight>
                  <a:srgbClr val="000000">
                    <a:alpha val="0"/>
                  </a:srgbClr>
                </a:highlight>
                <a:latin typeface="Roboto"/>
                <a:ea typeface="Roboto"/>
              </a:rPr>
            </a:br>
            <a:r>
              <a:rPr lang="en-GB" sz="1800" b="1" i="0" u="none" strike="noStrike" dirty="0">
                <a:highlight>
                  <a:srgbClr val="000000">
                    <a:alpha val="0"/>
                  </a:srgbClr>
                </a:highlight>
                <a:latin typeface="Roboto"/>
                <a:ea typeface="Roboto"/>
              </a:rPr>
              <a:t>3 infectious diseases:</a:t>
            </a:r>
            <a:endParaRPr lang="ru-RU" sz="1800" dirty="0">
              <a:latin typeface="Roboto" panose="02000000000000000000" pitchFamily="2" charset="0"/>
              <a:ea typeface="Roboto" panose="02000000000000000000" pitchFamily="2" charset="0"/>
            </a:endParaRPr>
          </a:p>
        </p:txBody>
      </p:sp>
      <p:sp>
        <p:nvSpPr>
          <p:cNvPr id="18" name="Объект 2">
            <a:extLst>
              <a:ext uri="{FF2B5EF4-FFF2-40B4-BE49-F238E27FC236}">
                <a16:creationId xmlns:a16="http://schemas.microsoft.com/office/drawing/2014/main" id="{6C646E17-248B-1A49-BEE7-99731BA76465}"/>
              </a:ext>
            </a:extLst>
          </p:cNvPr>
          <p:cNvSpPr txBox="1"/>
          <p:nvPr/>
        </p:nvSpPr>
        <p:spPr>
          <a:xfrm>
            <a:off x="5597525" y="4183694"/>
            <a:ext cx="4193239" cy="3374393"/>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spcAft>
                <a:spcPts val="600"/>
              </a:spcAft>
              <a:buNone/>
            </a:pPr>
            <a:r>
              <a:rPr lang="en-GB" sz="1600" b="1" i="0" u="none" strike="noStrike" dirty="0">
                <a:highlight>
                  <a:srgbClr val="000000">
                    <a:alpha val="0"/>
                  </a:srgbClr>
                </a:highlight>
                <a:latin typeface="Roboto"/>
                <a:ea typeface="Roboto"/>
              </a:rPr>
              <a:t>Advantages of </a:t>
            </a:r>
            <a:br>
              <a:rPr lang="en-GB" sz="1600" b="1" i="0" u="none" strike="noStrike" dirty="0">
                <a:highlight>
                  <a:srgbClr val="000000">
                    <a:alpha val="0"/>
                  </a:srgbClr>
                </a:highlight>
                <a:latin typeface="Roboto"/>
                <a:ea typeface="Roboto"/>
              </a:rPr>
            </a:br>
            <a:r>
              <a:rPr lang="en-GB" sz="1600" b="1" i="0" u="none" strike="noStrike" dirty="0">
                <a:highlight>
                  <a:srgbClr val="000000">
                    <a:alpha val="0"/>
                  </a:srgbClr>
                </a:highlight>
                <a:latin typeface="Roboto"/>
                <a:ea typeface="Roboto"/>
              </a:rPr>
              <a:t>Vactrivir:</a:t>
            </a:r>
            <a:endParaRPr lang="ru-RU" dirty="0">
              <a:latin typeface="Roboto" panose="02000000000000000000" pitchFamily="2" charset="0"/>
              <a:ea typeface="Roboto" panose="02000000000000000000" pitchFamily="2" charset="0"/>
            </a:endParaRPr>
          </a:p>
          <a:p>
            <a:pPr marL="273050" indent="-273050" rtl="0">
              <a:spcBef>
                <a:spcPct val="0"/>
              </a:spcBef>
              <a:spcAft>
                <a:spcPts val="600"/>
              </a:spcAft>
            </a:pPr>
            <a:r>
              <a:rPr lang="en-GB" sz="1100" b="0" i="0" u="none" strike="noStrike" dirty="0">
                <a:highlight>
                  <a:srgbClr val="000000">
                    <a:alpha val="0"/>
                  </a:srgbClr>
                </a:highlight>
                <a:latin typeface="Roboto"/>
                <a:ea typeface="Roboto"/>
              </a:rPr>
              <a:t>Clinically proven low reactogenicity in children </a:t>
            </a:r>
          </a:p>
          <a:p>
            <a:pPr marL="273050" indent="-273050" rtl="0">
              <a:spcBef>
                <a:spcPct val="0"/>
              </a:spcBef>
              <a:spcAft>
                <a:spcPts val="600"/>
              </a:spcAft>
            </a:pPr>
            <a:r>
              <a:rPr lang="en-GB" sz="1100" b="0" i="0" u="none" strike="noStrike" dirty="0">
                <a:highlight>
                  <a:srgbClr val="000000">
                    <a:alpha val="0"/>
                  </a:srgbClr>
                </a:highlight>
                <a:latin typeface="Roboto"/>
                <a:ea typeface="Roboto"/>
              </a:rPr>
              <a:t>The use of three-component combination vaccines increases the adherence to immunization and reduces the injection load. </a:t>
            </a:r>
          </a:p>
          <a:p>
            <a:pPr marL="273050" indent="-273050" rtl="0">
              <a:spcBef>
                <a:spcPct val="0"/>
              </a:spcBef>
              <a:spcAft>
                <a:spcPts val="600"/>
              </a:spcAft>
            </a:pPr>
            <a:r>
              <a:rPr lang="en-GB" sz="1100" b="0" i="0" u="none" strike="noStrike" dirty="0">
                <a:highlight>
                  <a:srgbClr val="000000">
                    <a:alpha val="0"/>
                  </a:srgbClr>
                </a:highlight>
                <a:latin typeface="Roboto"/>
                <a:ea typeface="Roboto"/>
              </a:rPr>
              <a:t>The only vaccine in the Russian Federation based on the culture of quail embryo fibroblast cells</a:t>
            </a:r>
          </a:p>
          <a:p>
            <a:pPr marL="273050" indent="-273050" rtl="0">
              <a:spcBef>
                <a:spcPct val="0"/>
              </a:spcBef>
              <a:spcAft>
                <a:spcPts val="1200"/>
              </a:spcAft>
            </a:pPr>
            <a:r>
              <a:rPr lang="en-GB" sz="1100" b="0" i="0" u="none" strike="noStrike" dirty="0">
                <a:highlight>
                  <a:srgbClr val="000000">
                    <a:alpha val="0"/>
                  </a:srgbClr>
                </a:highlight>
                <a:latin typeface="Roboto"/>
                <a:ea typeface="Roboto"/>
              </a:rPr>
              <a:t>The use of QEF cell culture for production</a:t>
            </a:r>
            <a:r>
              <a:rPr lang="ru-RU" sz="1100" b="0" i="0" u="none" strike="noStrike" dirty="0">
                <a:highlight>
                  <a:srgbClr val="000000">
                    <a:alpha val="0"/>
                  </a:srgbClr>
                </a:highlight>
                <a:latin typeface="Roboto"/>
                <a:ea typeface="Roboto"/>
              </a:rPr>
              <a:t> </a:t>
            </a:r>
            <a:r>
              <a:rPr lang="en-GB" sz="1100" b="0" i="0" u="none" strike="noStrike" dirty="0">
                <a:highlight>
                  <a:srgbClr val="000000">
                    <a:alpha val="0"/>
                  </a:srgbClr>
                </a:highlight>
                <a:latin typeface="Roboto"/>
                <a:ea typeface="Roboto"/>
              </a:rPr>
              <a:t>of the vaccine eliminates the risk of immediate anaphylactic hypersensitivity reactions to chicken protein</a:t>
            </a:r>
            <a:endParaRPr lang="en-US" sz="1100" dirty="0">
              <a:latin typeface="Roboto" panose="02000000000000000000" pitchFamily="2" charset="0"/>
              <a:ea typeface="Roboto" panose="02000000000000000000" pitchFamily="2" charset="0"/>
            </a:endParaRPr>
          </a:p>
          <a:p>
            <a:pPr marL="273050" indent="-261938" rtl="0">
              <a:spcBef>
                <a:spcPct val="0"/>
              </a:spcBef>
              <a:spcAft>
                <a:spcPts val="600"/>
              </a:spcAft>
              <a:buNone/>
            </a:pPr>
            <a:r>
              <a:rPr lang="en-GB" sz="900" b="0" i="1" u="none" strike="noStrike" dirty="0">
                <a:solidFill>
                  <a:srgbClr val="AFABAB"/>
                </a:solidFill>
                <a:highlight>
                  <a:srgbClr val="000000">
                    <a:alpha val="0"/>
                  </a:srgbClr>
                </a:highlight>
                <a:latin typeface="Roboto"/>
                <a:ea typeface="Roboto"/>
              </a:rPr>
              <a:t>*	National Immunization Schedule (Order of the Ministry of Health of the Russian Federation No. 125n dd. 21.03.2014)</a:t>
            </a:r>
          </a:p>
          <a:p>
            <a:pPr>
              <a:spcBef>
                <a:spcPct val="0"/>
              </a:spcBef>
              <a:spcAft>
                <a:spcPts val="600"/>
              </a:spcAft>
            </a:pPr>
            <a:endParaRPr lang="ru-RU" sz="1100" dirty="0">
              <a:latin typeface="Roboto" panose="02000000000000000000" pitchFamily="2" charset="0"/>
              <a:ea typeface="Roboto" panose="02000000000000000000" pitchFamily="2" charset="0"/>
            </a:endParaRPr>
          </a:p>
          <a:p>
            <a:pPr marL="0" indent="0">
              <a:buNone/>
            </a:pPr>
            <a:endParaRPr lang="ru-RU" dirty="0">
              <a:latin typeface="Roboto" panose="02000000000000000000" pitchFamily="2" charset="0"/>
              <a:ea typeface="Roboto" panose="02000000000000000000" pitchFamily="2" charset="0"/>
            </a:endParaRPr>
          </a:p>
        </p:txBody>
      </p:sp>
      <p:sp>
        <p:nvSpPr>
          <p:cNvPr id="15" name="Прямоугольник 14">
            <a:extLst>
              <a:ext uri="{FF2B5EF4-FFF2-40B4-BE49-F238E27FC236}">
                <a16:creationId xmlns:a16="http://schemas.microsoft.com/office/drawing/2014/main" id="{1A39A5A4-EFE8-3F4C-9B30-75FD28C7D1EE}"/>
              </a:ext>
            </a:extLst>
          </p:cNvPr>
          <p:cNvSpPr/>
          <p:nvPr/>
        </p:nvSpPr>
        <p:spPr>
          <a:xfrm>
            <a:off x="0" y="4572896"/>
            <a:ext cx="5345906" cy="298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sp>
        <p:nvSpPr>
          <p:cNvPr id="19" name="Объект 2">
            <a:extLst>
              <a:ext uri="{FF2B5EF4-FFF2-40B4-BE49-F238E27FC236}">
                <a16:creationId xmlns:a16="http://schemas.microsoft.com/office/drawing/2014/main" id="{C5EE891D-113A-6540-B5B2-867101913BC4}"/>
              </a:ext>
            </a:extLst>
          </p:cNvPr>
          <p:cNvSpPr txBox="1"/>
          <p:nvPr/>
        </p:nvSpPr>
        <p:spPr>
          <a:xfrm>
            <a:off x="515815" y="5534945"/>
            <a:ext cx="4578474" cy="291424"/>
          </a:xfrm>
          <a:prstGeom prst="rect">
            <a:avLst/>
          </a:prstGeom>
        </p:spPr>
        <p:txBody>
          <a:bodyPr vert="horz" lIns="0" tIns="45720" rIns="0" bIns="45720" rtlCol="0">
            <a:noAutofit/>
          </a:bodyPr>
          <a:lstStyle>
            <a:defPPr>
              <a:defRPr lang="en-US"/>
            </a:defPPr>
            <a:lvl1pPr marL="12700" indent="0" defTabSz="1007943">
              <a:lnSpc>
                <a:spcPct val="100000"/>
              </a:lnSpc>
              <a:spcBef>
                <a:spcPct val="0"/>
              </a:spcBef>
              <a:spcAft>
                <a:spcPts val="600"/>
              </a:spcAft>
              <a:buClr>
                <a:schemeClr val="bg1"/>
              </a:buClr>
              <a:buFont typeface="Arial" panose="020B0604020202020204" pitchFamily="34" charset="0"/>
              <a:buNone/>
              <a:tabLst>
                <a:tab pos="241300" algn="l"/>
              </a:tabLst>
              <a:defRPr sz="1300" b="1" i="0" u="none" strike="noStrike" spc="25">
                <a:solidFill>
                  <a:srgbClr val="FFFFFF"/>
                </a:solidFill>
                <a:highlight>
                  <a:srgbClr val="000000">
                    <a:alpha val="0"/>
                  </a:srgbClr>
                </a:highlight>
                <a:latin typeface="Roboto"/>
                <a:ea typeface="Roboto"/>
                <a:cs typeface="Lato" panose="020F0502020204030203" pitchFamily="34" charset="0"/>
              </a:defRPr>
            </a:lvl1pPr>
            <a:lvl2pPr marL="755957"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2pPr>
            <a:lvl3pPr marL="1259929"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3pPr>
            <a:lvl4pPr marL="1763900"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4pPr>
            <a:lvl5pPr marL="2267872"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5pPr>
            <a:lvl6pPr marL="2771844" indent="-251986" defTabSz="1007943">
              <a:lnSpc>
                <a:spcPct val="90000"/>
              </a:lnSpc>
              <a:spcBef>
                <a:spcPts val="551"/>
              </a:spcBef>
              <a:buFont typeface="Arial" panose="020B0604020202020204" pitchFamily="34" charset="0"/>
              <a:buChar char="•"/>
              <a:defRPr sz="1984"/>
            </a:lvl6pPr>
            <a:lvl7pPr marL="3275815" indent="-251986" defTabSz="1007943">
              <a:lnSpc>
                <a:spcPct val="90000"/>
              </a:lnSpc>
              <a:spcBef>
                <a:spcPts val="551"/>
              </a:spcBef>
              <a:buFont typeface="Arial" panose="020B0604020202020204" pitchFamily="34" charset="0"/>
              <a:buChar char="•"/>
              <a:defRPr sz="1984"/>
            </a:lvl7pPr>
            <a:lvl8pPr marL="3779787" indent="-251986" defTabSz="1007943">
              <a:lnSpc>
                <a:spcPct val="90000"/>
              </a:lnSpc>
              <a:spcBef>
                <a:spcPts val="551"/>
              </a:spcBef>
              <a:buFont typeface="Arial" panose="020B0604020202020204" pitchFamily="34" charset="0"/>
              <a:buChar char="•"/>
              <a:defRPr sz="1984"/>
            </a:lvl8pPr>
            <a:lvl9pPr marL="4283758" indent="-251986" defTabSz="1007943">
              <a:lnSpc>
                <a:spcPct val="90000"/>
              </a:lnSpc>
              <a:spcBef>
                <a:spcPts val="551"/>
              </a:spcBef>
              <a:buFont typeface="Arial" panose="020B0604020202020204" pitchFamily="34" charset="0"/>
              <a:buChar char="•"/>
              <a:defRPr sz="1984"/>
            </a:lvl9pPr>
          </a:lstStyle>
          <a:p>
            <a:r>
              <a:rPr lang="en-GB" dirty="0"/>
              <a:t>Currently, the transition to combined vaccines and an increase in the number of their components are a common trend in the development of vaccine prevention in the world.</a:t>
            </a:r>
          </a:p>
        </p:txBody>
      </p:sp>
      <p:pic>
        <p:nvPicPr>
          <p:cNvPr id="20" name="Рисунок 19">
            <a:extLst>
              <a:ext uri="{FF2B5EF4-FFF2-40B4-BE49-F238E27FC236}">
                <a16:creationId xmlns:a16="http://schemas.microsoft.com/office/drawing/2014/main" id="{1B722FA3-DB80-4347-B42D-8B49D6959C6E}"/>
              </a:ext>
            </a:extLst>
          </p:cNvPr>
          <p:cNvPicPr>
            <a:picLocks noChangeAspect="1"/>
          </p:cNvPicPr>
          <p:nvPr/>
        </p:nvPicPr>
        <p:blipFill>
          <a:blip r:embed="rId3"/>
          <a:srcRect l="53475" t="23438"/>
          <a:stretch>
            <a:fillRect/>
          </a:stretch>
        </p:blipFill>
        <p:spPr>
          <a:xfrm>
            <a:off x="-9940" y="-9939"/>
            <a:ext cx="1760799" cy="2897576"/>
          </a:xfrm>
          <a:prstGeom prst="rect">
            <a:avLst/>
          </a:prstGeom>
        </p:spPr>
      </p:pic>
    </p:spTree>
    <p:extLst>
      <p:ext uri="{BB962C8B-B14F-4D97-AF65-F5344CB8AC3E}">
        <p14:creationId xmlns:p14="http://schemas.microsoft.com/office/powerpoint/2010/main" val="21338423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6D637545-BD60-A442-8693-1ACA07AD02C6}"/>
              </a:ext>
            </a:extLst>
          </p:cNvPr>
          <p:cNvPicPr>
            <a:picLocks noChangeAspect="1"/>
          </p:cNvPicPr>
          <p:nvPr/>
        </p:nvPicPr>
        <p:blipFill>
          <a:blip r:embed="rId2">
            <a:alphaModFix amt="50000"/>
          </a:blip>
          <a:srcRect r="49054"/>
          <a:stretch>
            <a:fillRect/>
          </a:stretch>
        </p:blipFill>
        <p:spPr>
          <a:xfrm>
            <a:off x="7721999" y="1"/>
            <a:ext cx="2969814" cy="3288656"/>
          </a:xfrm>
          <a:prstGeom prst="rect">
            <a:avLst/>
          </a:prstGeom>
        </p:spPr>
      </p:pic>
      <p:sp>
        <p:nvSpPr>
          <p:cNvPr id="2" name="Заголовок 1">
            <a:extLst>
              <a:ext uri="{FF2B5EF4-FFF2-40B4-BE49-F238E27FC236}">
                <a16:creationId xmlns:a16="http://schemas.microsoft.com/office/drawing/2014/main" id="{CFE2B660-73D1-1742-92ED-44D093AC24D0}"/>
              </a:ext>
            </a:extLst>
          </p:cNvPr>
          <p:cNvSpPr>
            <a:spLocks noGrp="1"/>
          </p:cNvSpPr>
          <p:nvPr>
            <p:ph type="title"/>
          </p:nvPr>
        </p:nvSpPr>
        <p:spPr>
          <a:xfrm>
            <a:off x="917574" y="788296"/>
            <a:ext cx="4055259" cy="664724"/>
          </a:xfrm>
        </p:spPr>
        <p:txBody>
          <a:bodyPr>
            <a:noAutofit/>
          </a:bodyPr>
          <a:lstStyle/>
          <a:p>
            <a:pPr rtl="0"/>
            <a:r>
              <a:rPr lang="en-GB" sz="3600" b="1" i="0" u="none" strike="noStrike" dirty="0">
                <a:highlight>
                  <a:srgbClr val="000000">
                    <a:alpha val="0"/>
                  </a:srgbClr>
                </a:highlight>
                <a:latin typeface="Roboto Condensed"/>
                <a:ea typeface="Roboto Condensed"/>
              </a:rPr>
              <a:t>ENCEVIR</a:t>
            </a:r>
          </a:p>
        </p:txBody>
      </p:sp>
      <p:sp>
        <p:nvSpPr>
          <p:cNvPr id="3" name="Объект 2">
            <a:extLst>
              <a:ext uri="{FF2B5EF4-FFF2-40B4-BE49-F238E27FC236}">
                <a16:creationId xmlns:a16="http://schemas.microsoft.com/office/drawing/2014/main" id="{D612D142-14C6-DD43-9FE4-889806332AC6}"/>
              </a:ext>
            </a:extLst>
          </p:cNvPr>
          <p:cNvSpPr>
            <a:spLocks noGrp="1"/>
          </p:cNvSpPr>
          <p:nvPr>
            <p:ph idx="1"/>
          </p:nvPr>
        </p:nvSpPr>
        <p:spPr>
          <a:xfrm>
            <a:off x="665954" y="1433361"/>
            <a:ext cx="4562538" cy="3498762"/>
          </a:xfrm>
        </p:spPr>
        <p:txBody>
          <a:bodyPr>
            <a:noAutofit/>
          </a:bodyPr>
          <a:lstStyle/>
          <a:p>
            <a:pPr marL="0" indent="0" rtl="0">
              <a:lnSpc>
                <a:spcPct val="100000"/>
              </a:lnSpc>
              <a:buNone/>
            </a:pPr>
            <a:r>
              <a:rPr lang="en-GB" sz="1300" b="1" i="0" u="none" strike="noStrike" dirty="0">
                <a:solidFill>
                  <a:srgbClr val="009E59"/>
                </a:solidFill>
                <a:highlight>
                  <a:srgbClr val="000000">
                    <a:alpha val="0"/>
                  </a:srgbClr>
                </a:highlight>
                <a:latin typeface="Roboto"/>
                <a:ea typeface="Roboto"/>
              </a:rPr>
              <a:t>ENCEVIR® vaccine is a highly efficient and safe medicine for  prevention of tick-borne encephalitis </a:t>
            </a:r>
            <a:endParaRPr lang="ru-RU" sz="1300" b="1" dirty="0">
              <a:solidFill>
                <a:schemeClr val="accent6"/>
              </a:solidFill>
              <a:latin typeface="Roboto" panose="02000000000000000000" pitchFamily="2" charset="0"/>
              <a:ea typeface="Roboto" panose="02000000000000000000" pitchFamily="2" charset="0"/>
            </a:endParaRPr>
          </a:p>
          <a:p>
            <a:pPr marL="0" indent="0" rtl="0">
              <a:lnSpc>
                <a:spcPct val="100000"/>
              </a:lnSpc>
              <a:buNone/>
            </a:pPr>
            <a:r>
              <a:rPr lang="en-GB" sz="2000" b="1" i="0" u="none" strike="noStrike" dirty="0">
                <a:solidFill>
                  <a:srgbClr val="009E59"/>
                </a:solidFill>
                <a:highlight>
                  <a:srgbClr val="000000">
                    <a:alpha val="0"/>
                  </a:srgbClr>
                </a:highlight>
                <a:latin typeface="Roboto Condensed"/>
                <a:ea typeface="Roboto Condensed"/>
              </a:rPr>
              <a:t>ENCEVIR NEO FOR CHILDREN</a:t>
            </a:r>
          </a:p>
          <a:p>
            <a:pPr marL="241300" indent="-228600" rtl="0">
              <a:lnSpc>
                <a:spcPct val="100000"/>
              </a:lnSpc>
              <a:spcBef>
                <a:spcPct val="0"/>
              </a:spcBef>
              <a:spcAft>
                <a:spcPts val="600"/>
              </a:spcAft>
              <a:buClr>
                <a:srgbClr val="231F20"/>
              </a:buClr>
              <a:buFont typeface="Arial"/>
              <a:buChar char="•"/>
              <a:tabLst>
                <a:tab pos="241300" algn="l"/>
              </a:tabLst>
            </a:pPr>
            <a:r>
              <a:rPr lang="en-GB" sz="1100" b="0" i="0" u="none" strike="noStrike" spc="25" dirty="0">
                <a:solidFill>
                  <a:srgbClr val="231F20"/>
                </a:solidFill>
                <a:highlight>
                  <a:srgbClr val="000000">
                    <a:alpha val="0"/>
                  </a:srgbClr>
                </a:highlight>
                <a:latin typeface="Roboto"/>
                <a:ea typeface="Roboto"/>
                <a:cs typeface="Arial"/>
              </a:rPr>
              <a:t>Specific prevention in children starting from 3 years of age* up to 17 years (inclusive)</a:t>
            </a:r>
          </a:p>
          <a:p>
            <a:pPr marL="0" indent="0" rtl="0">
              <a:lnSpc>
                <a:spcPct val="100000"/>
              </a:lnSpc>
              <a:spcBef>
                <a:spcPts val="1200"/>
              </a:spcBef>
              <a:spcAft>
                <a:spcPts val="600"/>
              </a:spcAft>
              <a:buNone/>
            </a:pPr>
            <a:r>
              <a:rPr lang="en-GB" sz="2000" b="1" i="0" u="none" strike="noStrike" dirty="0">
                <a:solidFill>
                  <a:srgbClr val="009E59"/>
                </a:solidFill>
                <a:highlight>
                  <a:srgbClr val="000000">
                    <a:alpha val="0"/>
                  </a:srgbClr>
                </a:highlight>
                <a:latin typeface="Roboto Condensed"/>
                <a:ea typeface="Roboto Condensed"/>
              </a:rPr>
              <a:t>ENCEVIR</a:t>
            </a:r>
            <a:endParaRPr lang="en-US" sz="2000" b="1" dirty="0">
              <a:solidFill>
                <a:schemeClr val="accent6"/>
              </a:solidFill>
              <a:latin typeface="Roboto Condensed" panose="02000000000000000000" pitchFamily="2" charset="0"/>
              <a:ea typeface="Roboto Condensed" panose="02000000000000000000" pitchFamily="2" charset="0"/>
            </a:endParaRPr>
          </a:p>
          <a:p>
            <a:pPr marL="241300" indent="-228600" rtl="0">
              <a:lnSpc>
                <a:spcPct val="100000"/>
              </a:lnSpc>
              <a:spcBef>
                <a:spcPct val="0"/>
              </a:spcBef>
              <a:spcAft>
                <a:spcPts val="600"/>
              </a:spcAft>
              <a:buClr>
                <a:srgbClr val="231F20"/>
              </a:buClr>
              <a:buFont typeface="Arial"/>
              <a:buChar char="•"/>
              <a:tabLst>
                <a:tab pos="241300" algn="l"/>
              </a:tabLst>
            </a:pPr>
            <a:r>
              <a:rPr lang="en-GB" sz="1100" b="0" i="0" u="none" strike="noStrike" spc="25" dirty="0">
                <a:solidFill>
                  <a:srgbClr val="231F20"/>
                </a:solidFill>
                <a:highlight>
                  <a:srgbClr val="000000">
                    <a:alpha val="0"/>
                  </a:srgbClr>
                </a:highlight>
                <a:latin typeface="Roboto"/>
                <a:ea typeface="Roboto"/>
                <a:cs typeface="Arial"/>
              </a:rPr>
              <a:t>Specific prevention of tick-borne encephalitis </a:t>
            </a:r>
            <a:br>
              <a:rPr lang="en-GB" sz="1100" b="0" i="0" u="none" strike="noStrike" spc="25" dirty="0">
                <a:solidFill>
                  <a:srgbClr val="231F20"/>
                </a:solidFill>
                <a:highlight>
                  <a:srgbClr val="000000">
                    <a:alpha val="0"/>
                  </a:srgbClr>
                </a:highlight>
                <a:latin typeface="Roboto"/>
                <a:ea typeface="Roboto"/>
                <a:cs typeface="Arial"/>
              </a:rPr>
            </a:br>
            <a:r>
              <a:rPr lang="en-GB" sz="1100" b="0" i="0" u="none" strike="noStrike" spc="25" dirty="0">
                <a:solidFill>
                  <a:srgbClr val="231F20"/>
                </a:solidFill>
                <a:highlight>
                  <a:srgbClr val="000000">
                    <a:alpha val="0"/>
                  </a:srgbClr>
                </a:highlight>
                <a:latin typeface="Roboto"/>
                <a:ea typeface="Roboto"/>
                <a:cs typeface="Arial"/>
              </a:rPr>
              <a:t>in individuals starting from 18 years of age</a:t>
            </a:r>
          </a:p>
          <a:p>
            <a:pPr marL="241300" indent="-228600" rtl="0">
              <a:lnSpc>
                <a:spcPct val="100000"/>
              </a:lnSpc>
              <a:spcBef>
                <a:spcPct val="0"/>
              </a:spcBef>
              <a:spcAft>
                <a:spcPts val="600"/>
              </a:spcAft>
              <a:buClr>
                <a:srgbClr val="231F20"/>
              </a:buClr>
              <a:buFont typeface="Arial"/>
              <a:buChar char="•"/>
              <a:tabLst>
                <a:tab pos="241300" algn="l"/>
              </a:tabLst>
            </a:pPr>
            <a:r>
              <a:rPr lang="en-GB" sz="1100" b="0" i="0" u="none" strike="noStrike" spc="25" dirty="0">
                <a:solidFill>
                  <a:srgbClr val="231F20"/>
                </a:solidFill>
                <a:highlight>
                  <a:srgbClr val="000000">
                    <a:alpha val="0"/>
                  </a:srgbClr>
                </a:highlight>
                <a:latin typeface="Roboto"/>
                <a:ea typeface="Roboto"/>
                <a:cs typeface="Arial"/>
              </a:rPr>
              <a:t>Immunization of donors in order to obtain a specific immunoglobulin</a:t>
            </a:r>
            <a:endParaRPr lang="ru-RU" sz="1300" b="1" dirty="0"/>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dirty="0">
                <a:highlight>
                  <a:srgbClr val="000000">
                    <a:alpha val="0"/>
                  </a:srgbClr>
                </a:highlight>
                <a:latin typeface="Roboto"/>
                <a:ea typeface="Roboto"/>
              </a:rPr>
              <a:t>12</a:t>
            </a:r>
            <a:endParaRPr lang="ru-RU" b="1" dirty="0">
              <a:latin typeface="Roboto" panose="02000000000000000000" pitchFamily="2" charset="0"/>
              <a:ea typeface="Roboto" panose="02000000000000000000" pitchFamily="2" charset="0"/>
            </a:endParaRPr>
          </a:p>
        </p:txBody>
      </p:sp>
      <p:pic>
        <p:nvPicPr>
          <p:cNvPr id="9" name="Рисунок 8">
            <a:extLst>
              <a:ext uri="{FF2B5EF4-FFF2-40B4-BE49-F238E27FC236}">
                <a16:creationId xmlns:a16="http://schemas.microsoft.com/office/drawing/2014/main" id="{4CBC7AA2-8F33-214C-AAF5-0F92FA571F76}"/>
              </a:ext>
            </a:extLst>
          </p:cNvPr>
          <p:cNvPicPr>
            <a:picLocks noChangeAspect="1"/>
          </p:cNvPicPr>
          <p:nvPr/>
        </p:nvPicPr>
        <p:blipFill>
          <a:blip r:embed="rId3"/>
          <a:srcRect l="82403"/>
          <a:stretch>
            <a:fillRect/>
          </a:stretch>
        </p:blipFill>
        <p:spPr>
          <a:xfrm>
            <a:off x="125809" y="340667"/>
            <a:ext cx="665955" cy="3784600"/>
          </a:xfrm>
          <a:prstGeom prst="rect">
            <a:avLst/>
          </a:prstGeom>
        </p:spPr>
      </p:pic>
      <p:sp>
        <p:nvSpPr>
          <p:cNvPr id="18" name="Объект 2">
            <a:extLst>
              <a:ext uri="{FF2B5EF4-FFF2-40B4-BE49-F238E27FC236}">
                <a16:creationId xmlns:a16="http://schemas.microsoft.com/office/drawing/2014/main" id="{6C646E17-248B-1A49-BEE7-99731BA76465}"/>
              </a:ext>
            </a:extLst>
          </p:cNvPr>
          <p:cNvSpPr txBox="1"/>
          <p:nvPr/>
        </p:nvSpPr>
        <p:spPr>
          <a:xfrm>
            <a:off x="5597525" y="3438829"/>
            <a:ext cx="4193239" cy="2173400"/>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spcAft>
                <a:spcPts val="600"/>
              </a:spcAft>
              <a:buNone/>
            </a:pPr>
            <a:r>
              <a:rPr lang="en-GB" sz="1600" b="1" i="0" u="none" strike="noStrike" dirty="0">
                <a:highlight>
                  <a:srgbClr val="000000">
                    <a:alpha val="0"/>
                  </a:srgbClr>
                </a:highlight>
                <a:latin typeface="Roboto"/>
                <a:ea typeface="Roboto"/>
              </a:rPr>
              <a:t>Advantages of </a:t>
            </a:r>
            <a:r>
              <a:rPr lang="ru-RU" sz="1600" b="1" i="0" u="none" strike="noStrike" dirty="0">
                <a:highlight>
                  <a:srgbClr val="000000">
                    <a:alpha val="0"/>
                  </a:srgbClr>
                </a:highlight>
                <a:latin typeface="Roboto"/>
                <a:ea typeface="Roboto"/>
              </a:rPr>
              <a:t> </a:t>
            </a:r>
            <a:r>
              <a:rPr lang="en-GB" sz="1600" b="1" i="0" u="none" strike="noStrike" dirty="0" err="1">
                <a:highlight>
                  <a:srgbClr val="000000">
                    <a:alpha val="0"/>
                  </a:srgbClr>
                </a:highlight>
                <a:latin typeface="Roboto"/>
                <a:ea typeface="Roboto"/>
              </a:rPr>
              <a:t>Encevir</a:t>
            </a:r>
            <a:r>
              <a:rPr lang="en-GB" sz="1600" b="1" i="0" u="none" strike="noStrike" dirty="0">
                <a:highlight>
                  <a:srgbClr val="000000">
                    <a:alpha val="0"/>
                  </a:srgbClr>
                </a:highlight>
                <a:latin typeface="Roboto"/>
                <a:ea typeface="Roboto"/>
              </a:rPr>
              <a:t>:</a:t>
            </a:r>
            <a:endParaRPr lang="ru-RU" dirty="0">
              <a:latin typeface="Roboto" panose="02000000000000000000" pitchFamily="2" charset="0"/>
              <a:ea typeface="Roboto" panose="02000000000000000000" pitchFamily="2" charset="0"/>
            </a:endParaRPr>
          </a:p>
          <a:p>
            <a:pPr marL="241300" marR="721360" indent="-228600">
              <a:lnSpc>
                <a:spcPct val="100000"/>
              </a:lnSpc>
              <a:spcBef>
                <a:spcPct val="0"/>
              </a:spcBef>
              <a:spcAft>
                <a:spcPts val="600"/>
              </a:spcAft>
              <a:buClr>
                <a:srgbClr val="231F20"/>
              </a:buClr>
              <a:buFont typeface="Arial"/>
              <a:buChar char="•"/>
              <a:tabLst>
                <a:tab pos="241300" algn="l"/>
              </a:tabLst>
            </a:pPr>
            <a:r>
              <a:rPr lang="en-GB" sz="1100" b="0" i="0" u="none" strike="noStrike" spc="25" dirty="0">
                <a:solidFill>
                  <a:srgbClr val="231F20"/>
                </a:solidFill>
                <a:highlight>
                  <a:srgbClr val="000000">
                    <a:alpha val="0"/>
                  </a:srgbClr>
                </a:highlight>
                <a:latin typeface="Roboto"/>
                <a:ea typeface="Roboto"/>
                <a:cs typeface="Arial"/>
              </a:rPr>
              <a:t>Protects against strains of the European and Far Eastern </a:t>
            </a:r>
            <a:r>
              <a:rPr lang="en-GB" sz="1100" spc="25" dirty="0">
                <a:solidFill>
                  <a:srgbClr val="231F20"/>
                </a:solidFill>
                <a:highlight>
                  <a:srgbClr val="000000">
                    <a:alpha val="0"/>
                  </a:srgbClr>
                </a:highlight>
                <a:latin typeface="Roboto"/>
                <a:ea typeface="Roboto"/>
                <a:cs typeface="Arial"/>
              </a:rPr>
              <a:t>virus</a:t>
            </a:r>
            <a:r>
              <a:rPr lang="ru-RU" sz="1100" spc="25" dirty="0">
                <a:solidFill>
                  <a:srgbClr val="231F20"/>
                </a:solidFill>
                <a:highlight>
                  <a:srgbClr val="000000">
                    <a:alpha val="0"/>
                  </a:srgbClr>
                </a:highlight>
                <a:latin typeface="Roboto"/>
                <a:ea typeface="Roboto"/>
                <a:cs typeface="Arial"/>
              </a:rPr>
              <a:t> </a:t>
            </a:r>
            <a:r>
              <a:rPr lang="en-GB" sz="1100" spc="25" dirty="0">
                <a:solidFill>
                  <a:srgbClr val="231F20"/>
                </a:solidFill>
                <a:highlight>
                  <a:srgbClr val="000000">
                    <a:alpha val="0"/>
                  </a:srgbClr>
                </a:highlight>
                <a:latin typeface="Roboto"/>
                <a:ea typeface="Roboto"/>
                <a:cs typeface="Arial"/>
              </a:rPr>
              <a:t>genotypes</a:t>
            </a:r>
            <a:endParaRPr lang="ru-RU" sz="1100" dirty="0">
              <a:latin typeface="Roboto" panose="02000000000000000000" pitchFamily="2" charset="0"/>
              <a:ea typeface="Roboto" panose="02000000000000000000" pitchFamily="2" charset="0"/>
              <a:cs typeface="Arial"/>
            </a:endParaRPr>
          </a:p>
          <a:p>
            <a:pPr marL="241300" marR="49530" indent="-228600" rtl="0">
              <a:lnSpc>
                <a:spcPct val="100000"/>
              </a:lnSpc>
              <a:spcBef>
                <a:spcPct val="0"/>
              </a:spcBef>
              <a:spcAft>
                <a:spcPts val="600"/>
              </a:spcAft>
              <a:buClr>
                <a:srgbClr val="231F20"/>
              </a:buClr>
              <a:buFont typeface="Arial"/>
              <a:buChar char="•"/>
              <a:tabLst>
                <a:tab pos="241300" algn="l"/>
              </a:tabLst>
            </a:pPr>
            <a:r>
              <a:rPr lang="en-GB" sz="1100" b="0" i="0" u="none" strike="noStrike" spc="20" dirty="0">
                <a:solidFill>
                  <a:srgbClr val="231F20"/>
                </a:solidFill>
                <a:highlight>
                  <a:srgbClr val="000000">
                    <a:alpha val="0"/>
                  </a:srgbClr>
                </a:highlight>
                <a:latin typeface="Roboto"/>
                <a:ea typeface="Roboto"/>
                <a:cs typeface="Arial"/>
              </a:rPr>
              <a:t>High immune protection when using an accelerated immunization regimen</a:t>
            </a:r>
            <a:endParaRPr lang="ru-RU" sz="1100" dirty="0">
              <a:latin typeface="Roboto" panose="02000000000000000000" pitchFamily="2" charset="0"/>
              <a:ea typeface="Roboto" panose="02000000000000000000" pitchFamily="2" charset="0"/>
              <a:cs typeface="Arial"/>
            </a:endParaRPr>
          </a:p>
          <a:p>
            <a:pPr marL="241300" marR="5080" indent="-228600" rtl="0">
              <a:lnSpc>
                <a:spcPct val="100000"/>
              </a:lnSpc>
              <a:spcBef>
                <a:spcPct val="0"/>
              </a:spcBef>
              <a:spcAft>
                <a:spcPts val="600"/>
              </a:spcAft>
              <a:buClr>
                <a:srgbClr val="231F20"/>
              </a:buClr>
              <a:buFont typeface="Arial"/>
              <a:buChar char="•"/>
              <a:tabLst>
                <a:tab pos="241300" algn="l"/>
              </a:tabLst>
            </a:pPr>
            <a:r>
              <a:rPr lang="en-GB" sz="1100" b="0" i="0" u="none" strike="noStrike" spc="-10" dirty="0">
                <a:solidFill>
                  <a:srgbClr val="231F20"/>
                </a:solidFill>
                <a:highlight>
                  <a:srgbClr val="000000">
                    <a:alpha val="0"/>
                  </a:srgbClr>
                </a:highlight>
                <a:latin typeface="Roboto"/>
                <a:ea typeface="Roboto"/>
                <a:cs typeface="Arial"/>
              </a:rPr>
              <a:t>Scientific research is being conducted to develop a technology for production of an anti-tick vaccine based on Vero split cell line</a:t>
            </a:r>
            <a:endParaRPr lang="ru-RU" dirty="0">
              <a:latin typeface="Roboto" panose="02000000000000000000" pitchFamily="2" charset="0"/>
              <a:ea typeface="Roboto" panose="02000000000000000000" pitchFamily="2" charset="0"/>
            </a:endParaRPr>
          </a:p>
        </p:txBody>
      </p:sp>
      <p:sp>
        <p:nvSpPr>
          <p:cNvPr id="5" name="Прямоугольник 4">
            <a:extLst>
              <a:ext uri="{FF2B5EF4-FFF2-40B4-BE49-F238E27FC236}">
                <a16:creationId xmlns:a16="http://schemas.microsoft.com/office/drawing/2014/main" id="{B2DA633F-FA6C-F04C-B617-E57657458FB9}"/>
              </a:ext>
            </a:extLst>
          </p:cNvPr>
          <p:cNvSpPr/>
          <p:nvPr/>
        </p:nvSpPr>
        <p:spPr>
          <a:xfrm>
            <a:off x="5595896" y="5808963"/>
            <a:ext cx="4178342" cy="1215717"/>
          </a:xfrm>
          <a:prstGeom prst="rect">
            <a:avLst/>
          </a:prstGeom>
        </p:spPr>
        <p:txBody>
          <a:bodyPr wrap="square" lIns="0">
            <a:noAutofit/>
          </a:bodyPr>
          <a:lstStyle/>
          <a:p>
            <a:pPr marL="273050" indent="-261938" rtl="0">
              <a:spcBef>
                <a:spcPct val="0"/>
              </a:spcBef>
              <a:spcAft>
                <a:spcPts val="600"/>
              </a:spcAft>
              <a:buNone/>
            </a:pPr>
            <a:r>
              <a:rPr lang="en-GB" sz="900" b="0" i="1" u="none" strike="noStrike" dirty="0">
                <a:solidFill>
                  <a:srgbClr val="AFABAB"/>
                </a:solidFill>
                <a:highlight>
                  <a:srgbClr val="000000">
                    <a:alpha val="0"/>
                  </a:srgbClr>
                </a:highlight>
                <a:latin typeface="Roboto"/>
                <a:ea typeface="Roboto"/>
              </a:rPr>
              <a:t>*	It is planned to expand the indications for use for children starting from 12 months of age</a:t>
            </a:r>
          </a:p>
          <a:p>
            <a:pPr marL="273050" indent="-261938" rtl="0">
              <a:spcBef>
                <a:spcPct val="0"/>
              </a:spcBef>
              <a:spcAft>
                <a:spcPts val="600"/>
              </a:spcAft>
              <a:buNone/>
            </a:pPr>
            <a:r>
              <a:rPr lang="en-GB" sz="900" b="0" i="1" u="none" strike="noStrike" dirty="0">
                <a:solidFill>
                  <a:srgbClr val="AFABAB"/>
                </a:solidFill>
                <a:highlight>
                  <a:srgbClr val="000000">
                    <a:alpha val="0"/>
                  </a:srgbClr>
                </a:highlight>
                <a:latin typeface="Roboto"/>
                <a:ea typeface="Roboto"/>
              </a:rPr>
              <a:t>**	Immunization Schedule for Epidemic Indications (Order of the Ministry of Health of the Russian Federation No. 125n dd. 21.03.2014)</a:t>
            </a:r>
          </a:p>
          <a:p>
            <a:pPr marL="273050" indent="-261938" rtl="0">
              <a:spcBef>
                <a:spcPct val="0"/>
              </a:spcBef>
              <a:spcAft>
                <a:spcPts val="600"/>
              </a:spcAft>
              <a:buNone/>
            </a:pPr>
            <a:r>
              <a:rPr lang="en-GB" sz="900" b="0" i="1" u="none" strike="noStrike" dirty="0">
                <a:solidFill>
                  <a:srgbClr val="AFABAB"/>
                </a:solidFill>
                <a:highlight>
                  <a:srgbClr val="000000">
                    <a:alpha val="0"/>
                  </a:srgbClr>
                </a:highlight>
                <a:latin typeface="Roboto"/>
                <a:ea typeface="Roboto"/>
              </a:rPr>
              <a:t>***	List of vital and essential medicines for medical use for 2020 (Order of the Government of the Russian Federation No. 2406-</a:t>
            </a:r>
            <a:r>
              <a:rPr lang="ru-RU" sz="900" b="0" i="1" u="none" strike="noStrike" dirty="0" err="1">
                <a:solidFill>
                  <a:srgbClr val="AFABAB"/>
                </a:solidFill>
                <a:highlight>
                  <a:srgbClr val="000000">
                    <a:alpha val="0"/>
                  </a:srgbClr>
                </a:highlight>
                <a:latin typeface="Roboto"/>
                <a:ea typeface="Roboto"/>
              </a:rPr>
              <a:t>р</a:t>
            </a:r>
            <a:r>
              <a:rPr lang="ru-RU" sz="900" b="0" i="1" u="none" strike="noStrike" dirty="0">
                <a:solidFill>
                  <a:srgbClr val="AFABAB"/>
                </a:solidFill>
                <a:highlight>
                  <a:srgbClr val="000000">
                    <a:alpha val="0"/>
                  </a:srgbClr>
                </a:highlight>
                <a:latin typeface="Roboto"/>
                <a:ea typeface="Roboto"/>
              </a:rPr>
              <a:t> </a:t>
            </a:r>
            <a:r>
              <a:rPr lang="en-GB" sz="900" b="0" i="1" u="none" strike="noStrike" dirty="0">
                <a:solidFill>
                  <a:srgbClr val="AFABAB"/>
                </a:solidFill>
                <a:highlight>
                  <a:srgbClr val="000000">
                    <a:alpha val="0"/>
                  </a:srgbClr>
                </a:highlight>
                <a:latin typeface="Roboto"/>
                <a:ea typeface="Roboto"/>
              </a:rPr>
              <a:t>dd.12.10.2019)</a:t>
            </a:r>
          </a:p>
        </p:txBody>
      </p:sp>
      <p:sp>
        <p:nvSpPr>
          <p:cNvPr id="20" name="object 9">
            <a:extLst>
              <a:ext uri="{FF2B5EF4-FFF2-40B4-BE49-F238E27FC236}">
                <a16:creationId xmlns:a16="http://schemas.microsoft.com/office/drawing/2014/main" id="{845AA769-E20D-6043-83F8-1BDD0606F339}"/>
              </a:ext>
            </a:extLst>
          </p:cNvPr>
          <p:cNvSpPr/>
          <p:nvPr/>
        </p:nvSpPr>
        <p:spPr>
          <a:xfrm>
            <a:off x="5595896" y="921550"/>
            <a:ext cx="4193239" cy="2367106"/>
          </a:xfrm>
          <a:prstGeom prst="rect">
            <a:avLst/>
          </a:prstGeom>
          <a:blipFill>
            <a:blip r:embed="rId4"/>
            <a:stretch>
              <a:fillRect/>
            </a:stretch>
          </a:blipFill>
        </p:spPr>
        <p:txBody>
          <a:bodyPr wrap="square" lIns="0" tIns="0" rIns="0" bIns="0" rtlCol="0">
            <a:noAutofit/>
          </a:bodyPr>
          <a:lstStyle/>
          <a:p>
            <a:endParaRPr dirty="0"/>
          </a:p>
        </p:txBody>
      </p:sp>
      <p:sp>
        <p:nvSpPr>
          <p:cNvPr id="21" name="Прямоугольник 20">
            <a:extLst>
              <a:ext uri="{FF2B5EF4-FFF2-40B4-BE49-F238E27FC236}">
                <a16:creationId xmlns:a16="http://schemas.microsoft.com/office/drawing/2014/main" id="{1A39A5A4-EFE8-3F4C-9B30-75FD28C7D1EE}"/>
              </a:ext>
            </a:extLst>
          </p:cNvPr>
          <p:cNvSpPr/>
          <p:nvPr/>
        </p:nvSpPr>
        <p:spPr>
          <a:xfrm>
            <a:off x="0" y="4699000"/>
            <a:ext cx="5345906" cy="286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sp>
        <p:nvSpPr>
          <p:cNvPr id="22" name="Объект 2">
            <a:extLst>
              <a:ext uri="{FF2B5EF4-FFF2-40B4-BE49-F238E27FC236}">
                <a16:creationId xmlns:a16="http://schemas.microsoft.com/office/drawing/2014/main" id="{C5EE891D-113A-6540-B5B2-867101913BC4}"/>
              </a:ext>
            </a:extLst>
          </p:cNvPr>
          <p:cNvSpPr txBox="1"/>
          <p:nvPr/>
        </p:nvSpPr>
        <p:spPr>
          <a:xfrm>
            <a:off x="917575" y="5004497"/>
            <a:ext cx="4176714" cy="1573125"/>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12700" indent="0" rtl="0">
              <a:lnSpc>
                <a:spcPct val="100000"/>
              </a:lnSpc>
              <a:spcBef>
                <a:spcPct val="0"/>
              </a:spcBef>
              <a:spcAft>
                <a:spcPts val="600"/>
              </a:spcAft>
              <a:buClr>
                <a:schemeClr val="bg1"/>
              </a:buClr>
              <a:buNone/>
              <a:tabLst>
                <a:tab pos="241300" algn="l"/>
              </a:tabLst>
            </a:pPr>
            <a:r>
              <a:rPr lang="en-GB" sz="1300" b="1" i="0" u="none" strike="noStrike" spc="25" dirty="0">
                <a:solidFill>
                  <a:srgbClr val="FFFFFF"/>
                </a:solidFill>
                <a:highlight>
                  <a:srgbClr val="000000">
                    <a:alpha val="0"/>
                  </a:srgbClr>
                </a:highlight>
                <a:latin typeface="Roboto"/>
                <a:ea typeface="Roboto"/>
              </a:rPr>
              <a:t>Preventive immunization against tick-borne viral encephalitis </a:t>
            </a:r>
            <a:br>
              <a:rPr lang="en-GB" sz="1300" b="1" i="0" u="none" strike="noStrike" spc="25" dirty="0">
                <a:solidFill>
                  <a:srgbClr val="FFFFFF"/>
                </a:solidFill>
                <a:highlight>
                  <a:srgbClr val="000000">
                    <a:alpha val="0"/>
                  </a:srgbClr>
                </a:highlight>
                <a:latin typeface="Roboto"/>
                <a:ea typeface="Roboto"/>
              </a:rPr>
            </a:br>
            <a:r>
              <a:rPr lang="en-GB" sz="1300" b="1" i="0" u="none" strike="noStrike" spc="25" dirty="0">
                <a:solidFill>
                  <a:srgbClr val="FFFFFF"/>
                </a:solidFill>
                <a:highlight>
                  <a:srgbClr val="000000">
                    <a:alpha val="0"/>
                  </a:srgbClr>
                </a:highlight>
                <a:latin typeface="Roboto"/>
                <a:ea typeface="Roboto"/>
              </a:rPr>
              <a:t>in Russia is carried out according to epidemic indications.</a:t>
            </a:r>
          </a:p>
          <a:p>
            <a:pPr marL="12700" indent="0" rtl="0">
              <a:lnSpc>
                <a:spcPct val="100000"/>
              </a:lnSpc>
              <a:spcBef>
                <a:spcPct val="0"/>
              </a:spcBef>
              <a:spcAft>
                <a:spcPts val="600"/>
              </a:spcAft>
              <a:buClr>
                <a:schemeClr val="bg1"/>
              </a:buClr>
              <a:buNone/>
              <a:tabLst>
                <a:tab pos="241300" algn="l"/>
              </a:tabLst>
            </a:pPr>
            <a:r>
              <a:rPr lang="en-GB" sz="1300" b="1" i="0" u="none" strike="noStrike" spc="25" dirty="0">
                <a:solidFill>
                  <a:srgbClr val="FFFFFF"/>
                </a:solidFill>
                <a:highlight>
                  <a:srgbClr val="000000">
                    <a:alpha val="0"/>
                  </a:srgbClr>
                </a:highlight>
                <a:latin typeface="Roboto"/>
                <a:ea typeface="Roboto"/>
              </a:rPr>
              <a:t>Immunobiological medicines included in the ISEI** are included </a:t>
            </a:r>
            <a:br>
              <a:rPr lang="en-GB" sz="1300" b="1" i="0" u="none" strike="noStrike" spc="25" dirty="0">
                <a:solidFill>
                  <a:srgbClr val="FFFFFF"/>
                </a:solidFill>
                <a:highlight>
                  <a:srgbClr val="000000">
                    <a:alpha val="0"/>
                  </a:srgbClr>
                </a:highlight>
                <a:latin typeface="Roboto"/>
                <a:ea typeface="Roboto"/>
              </a:rPr>
            </a:br>
            <a:r>
              <a:rPr lang="en-GB" sz="1300" b="1" i="0" u="none" strike="noStrike" spc="25" dirty="0">
                <a:solidFill>
                  <a:srgbClr val="FFFFFF"/>
                </a:solidFill>
                <a:highlight>
                  <a:srgbClr val="000000">
                    <a:alpha val="0"/>
                  </a:srgbClr>
                </a:highlight>
                <a:latin typeface="Roboto"/>
                <a:ea typeface="Roboto"/>
              </a:rPr>
              <a:t>into the List of VEMMU*** for 2020.</a:t>
            </a:r>
          </a:p>
        </p:txBody>
      </p:sp>
    </p:spTree>
    <p:extLst>
      <p:ext uri="{BB962C8B-B14F-4D97-AF65-F5344CB8AC3E}">
        <p14:creationId xmlns:p14="http://schemas.microsoft.com/office/powerpoint/2010/main" val="26042173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E2B660-73D1-1742-92ED-44D093AC24D0}"/>
              </a:ext>
            </a:extLst>
          </p:cNvPr>
          <p:cNvSpPr>
            <a:spLocks noGrp="1"/>
          </p:cNvSpPr>
          <p:nvPr>
            <p:ph type="title"/>
          </p:nvPr>
        </p:nvSpPr>
        <p:spPr>
          <a:xfrm>
            <a:off x="917574" y="429513"/>
            <a:ext cx="4055259" cy="664724"/>
          </a:xfrm>
        </p:spPr>
        <p:txBody>
          <a:bodyPr>
            <a:noAutofit/>
          </a:bodyPr>
          <a:lstStyle/>
          <a:p>
            <a:pPr rtl="0"/>
            <a:r>
              <a:rPr lang="en-GB" sz="3600" b="1" i="0" u="none" strike="noStrike" dirty="0">
                <a:highlight>
                  <a:srgbClr val="000000">
                    <a:alpha val="0"/>
                  </a:srgbClr>
                </a:highlight>
                <a:latin typeface="Roboto Condensed"/>
                <a:ea typeface="Roboto Condensed"/>
              </a:rPr>
              <a:t>SOVIGRIPP</a:t>
            </a:r>
          </a:p>
        </p:txBody>
      </p:sp>
      <p:sp>
        <p:nvSpPr>
          <p:cNvPr id="3" name="Объект 2">
            <a:extLst>
              <a:ext uri="{FF2B5EF4-FFF2-40B4-BE49-F238E27FC236}">
                <a16:creationId xmlns:a16="http://schemas.microsoft.com/office/drawing/2014/main" id="{D612D142-14C6-DD43-9FE4-889806332AC6}"/>
              </a:ext>
            </a:extLst>
          </p:cNvPr>
          <p:cNvSpPr>
            <a:spLocks noGrp="1"/>
          </p:cNvSpPr>
          <p:nvPr>
            <p:ph idx="1"/>
          </p:nvPr>
        </p:nvSpPr>
        <p:spPr>
          <a:xfrm>
            <a:off x="934008" y="1532425"/>
            <a:ext cx="4411898" cy="419054"/>
          </a:xfrm>
        </p:spPr>
        <p:txBody>
          <a:bodyPr>
            <a:noAutofit/>
          </a:bodyPr>
          <a:lstStyle/>
          <a:p>
            <a:pPr marL="0" indent="0" rtl="0">
              <a:lnSpc>
                <a:spcPct val="100000"/>
              </a:lnSpc>
              <a:spcAft>
                <a:spcPts val="600"/>
              </a:spcAft>
              <a:buNone/>
            </a:pPr>
            <a:r>
              <a:rPr lang="en-GB" sz="1100" b="0" i="0" u="none" strike="noStrike" dirty="0">
                <a:highlight>
                  <a:srgbClr val="000000">
                    <a:alpha val="0"/>
                  </a:srgbClr>
                </a:highlight>
                <a:latin typeface="Roboto"/>
                <a:ea typeface="Roboto"/>
              </a:rPr>
              <a:t>It has been marketed since 2013 and is supplied annually </a:t>
            </a:r>
            <a:br>
              <a:rPr lang="en-GB" sz="1100" b="0" i="0" u="none" strike="noStrike" dirty="0">
                <a:highlight>
                  <a:srgbClr val="000000">
                    <a:alpha val="0"/>
                  </a:srgbClr>
                </a:highlight>
                <a:latin typeface="Roboto"/>
                <a:ea typeface="Roboto"/>
              </a:rPr>
            </a:br>
            <a:r>
              <a:rPr lang="en-GB" sz="1100" b="0" i="0" u="none" strike="noStrike" dirty="0">
                <a:highlight>
                  <a:srgbClr val="000000">
                    <a:alpha val="0"/>
                  </a:srgbClr>
                </a:highlight>
                <a:latin typeface="Roboto"/>
                <a:ea typeface="Roboto"/>
              </a:rPr>
              <a:t>within the NIS for immunization of children and adults</a:t>
            </a:r>
            <a:endParaRPr lang="ru-RU" sz="1100" b="1" dirty="0">
              <a:latin typeface="Roboto" panose="02000000000000000000" pitchFamily="2" charset="0"/>
              <a:ea typeface="Roboto" panose="02000000000000000000" pitchFamily="2" charset="0"/>
            </a:endParaRPr>
          </a:p>
          <a:p>
            <a:pPr marL="0" indent="0">
              <a:lnSpc>
                <a:spcPct val="100000"/>
              </a:lnSpc>
              <a:buNone/>
            </a:pPr>
            <a:endParaRPr lang="en-US" sz="1400" dirty="0">
              <a:latin typeface="Roboto" panose="02000000000000000000" pitchFamily="2" charset="0"/>
              <a:ea typeface="Roboto" panose="02000000000000000000" pitchFamily="2" charset="0"/>
            </a:endParaRPr>
          </a:p>
          <a:p>
            <a:pPr marL="0" indent="0">
              <a:lnSpc>
                <a:spcPct val="100000"/>
              </a:lnSpc>
              <a:buNone/>
            </a:pPr>
            <a:endParaRPr lang="ru-RU" sz="1400" dirty="0">
              <a:latin typeface="Roboto" panose="02000000000000000000" pitchFamily="2" charset="0"/>
              <a:ea typeface="Roboto" panose="02000000000000000000" pitchFamily="2" charset="0"/>
            </a:endParaRP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dirty="0">
                <a:highlight>
                  <a:srgbClr val="000000">
                    <a:alpha val="0"/>
                  </a:srgbClr>
                </a:highlight>
                <a:latin typeface="Roboto"/>
                <a:ea typeface="Roboto"/>
              </a:rPr>
              <a:t>13</a:t>
            </a:r>
            <a:endParaRPr lang="ru-RU" b="1" dirty="0">
              <a:latin typeface="Roboto" panose="02000000000000000000" pitchFamily="2" charset="0"/>
              <a:ea typeface="Roboto" panose="02000000000000000000" pitchFamily="2" charset="0"/>
            </a:endParaRPr>
          </a:p>
        </p:txBody>
      </p:sp>
      <p:pic>
        <p:nvPicPr>
          <p:cNvPr id="9" name="Рисунок 8">
            <a:extLst>
              <a:ext uri="{FF2B5EF4-FFF2-40B4-BE49-F238E27FC236}">
                <a16:creationId xmlns:a16="http://schemas.microsoft.com/office/drawing/2014/main" id="{4CBC7AA2-8F33-214C-AAF5-0F92FA571F76}"/>
              </a:ext>
            </a:extLst>
          </p:cNvPr>
          <p:cNvPicPr>
            <a:picLocks noChangeAspect="1"/>
          </p:cNvPicPr>
          <p:nvPr/>
        </p:nvPicPr>
        <p:blipFill>
          <a:blip r:embed="rId2"/>
          <a:srcRect l="75755"/>
          <a:stretch>
            <a:fillRect/>
          </a:stretch>
        </p:blipFill>
        <p:spPr>
          <a:xfrm>
            <a:off x="-1" y="-9940"/>
            <a:ext cx="917573" cy="3784600"/>
          </a:xfrm>
          <a:prstGeom prst="rect">
            <a:avLst/>
          </a:prstGeom>
        </p:spPr>
      </p:pic>
      <p:sp>
        <p:nvSpPr>
          <p:cNvPr id="5" name="Прямоугольник 4">
            <a:extLst>
              <a:ext uri="{FF2B5EF4-FFF2-40B4-BE49-F238E27FC236}">
                <a16:creationId xmlns:a16="http://schemas.microsoft.com/office/drawing/2014/main" id="{B2DA633F-FA6C-F04C-B617-E57657458FB9}"/>
              </a:ext>
            </a:extLst>
          </p:cNvPr>
          <p:cNvSpPr/>
          <p:nvPr/>
        </p:nvSpPr>
        <p:spPr>
          <a:xfrm>
            <a:off x="917572" y="6906072"/>
            <a:ext cx="8856666" cy="369332"/>
          </a:xfrm>
          <a:prstGeom prst="rect">
            <a:avLst/>
          </a:prstGeom>
        </p:spPr>
        <p:txBody>
          <a:bodyPr wrap="square" lIns="0">
            <a:noAutofit/>
          </a:bodyPr>
          <a:lstStyle/>
          <a:p>
            <a:pPr marL="141288" indent="-130175" rtl="0">
              <a:spcBef>
                <a:spcPct val="0"/>
              </a:spcBef>
              <a:spcAft>
                <a:spcPts val="600"/>
              </a:spcAft>
              <a:buNone/>
            </a:pPr>
            <a:r>
              <a:rPr lang="en-GB" sz="900" b="0" i="1" u="none" strike="noStrike" dirty="0">
                <a:solidFill>
                  <a:srgbClr val="AFABAB"/>
                </a:solidFill>
                <a:highlight>
                  <a:srgbClr val="000000">
                    <a:alpha val="0"/>
                  </a:srgbClr>
                </a:highlight>
                <a:latin typeface="Roboto"/>
                <a:ea typeface="Roboto"/>
              </a:rPr>
              <a:t>*	Pursuant to the resolution of the Chief State Sanitary Doctor of the Russian Federation No. 38 dd. 25.06.2018 on influenza and acute respiratory viral infections prevention measures in the epidemic season 2018-2019. </a:t>
            </a:r>
          </a:p>
        </p:txBody>
      </p:sp>
      <p:sp>
        <p:nvSpPr>
          <p:cNvPr id="15" name="Прямоугольник 14">
            <a:extLst>
              <a:ext uri="{FF2B5EF4-FFF2-40B4-BE49-F238E27FC236}">
                <a16:creationId xmlns:a16="http://schemas.microsoft.com/office/drawing/2014/main" id="{E915FEEC-7B27-E347-A963-D96C39A9C61D}"/>
              </a:ext>
            </a:extLst>
          </p:cNvPr>
          <p:cNvSpPr/>
          <p:nvPr/>
        </p:nvSpPr>
        <p:spPr>
          <a:xfrm>
            <a:off x="5597525" y="0"/>
            <a:ext cx="5094288" cy="32177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sp>
        <p:nvSpPr>
          <p:cNvPr id="16" name="TextBox 15">
            <a:extLst>
              <a:ext uri="{FF2B5EF4-FFF2-40B4-BE49-F238E27FC236}">
                <a16:creationId xmlns:a16="http://schemas.microsoft.com/office/drawing/2014/main" id="{F061CBB5-32EA-4D41-B956-379165B569A5}"/>
              </a:ext>
            </a:extLst>
          </p:cNvPr>
          <p:cNvSpPr txBox="1"/>
          <p:nvPr/>
        </p:nvSpPr>
        <p:spPr>
          <a:xfrm>
            <a:off x="304801" y="3339792"/>
            <a:ext cx="10387012" cy="553998"/>
          </a:xfrm>
          <a:prstGeom prst="rect">
            <a:avLst/>
          </a:prstGeom>
          <a:noFill/>
        </p:spPr>
        <p:txBody>
          <a:bodyPr wrap="square" lIns="0" rtlCol="0">
            <a:noAutofit/>
          </a:bodyPr>
          <a:lstStyle/>
          <a:p>
            <a:pPr lvl="0" rtl="0">
              <a:defRPr/>
            </a:pPr>
            <a:r>
              <a:rPr lang="en-GB" sz="1400" b="1" i="0" u="none" strike="noStrike" dirty="0">
                <a:highlight>
                  <a:srgbClr val="000000">
                    <a:alpha val="0"/>
                  </a:srgbClr>
                </a:highlight>
                <a:latin typeface="Roboto Condensed"/>
                <a:ea typeface="Roboto Condensed"/>
                <a:cs typeface="Arial"/>
              </a:rPr>
              <a:t>DYNAMICS OF INFLUENZA INCIDENCE AND NUMBER OF </a:t>
            </a:r>
            <a:r>
              <a:rPr lang="en-US" sz="1400" b="1" dirty="0">
                <a:highlight>
                  <a:srgbClr val="000000">
                    <a:alpha val="0"/>
                  </a:srgbClr>
                </a:highlight>
                <a:latin typeface="Roboto Condensed"/>
                <a:ea typeface="Roboto Condensed"/>
                <a:cs typeface="Arial"/>
              </a:rPr>
              <a:t>THE </a:t>
            </a:r>
            <a:r>
              <a:rPr lang="en-GB" sz="1400" b="1" i="0" u="none" strike="noStrike" dirty="0">
                <a:highlight>
                  <a:srgbClr val="000000">
                    <a:alpha val="0"/>
                  </a:srgbClr>
                </a:highlight>
                <a:latin typeface="Roboto Condensed"/>
                <a:ea typeface="Roboto Condensed"/>
                <a:cs typeface="Arial"/>
              </a:rPr>
              <a:t>IMMUNIZED AGAINST INFLUENZA IN </a:t>
            </a:r>
            <a:r>
              <a:rPr lang="en-GB" sz="1600" b="1" i="0" u="none" strike="noStrike" dirty="0">
                <a:highlight>
                  <a:srgbClr val="000000">
                    <a:alpha val="0"/>
                  </a:srgbClr>
                </a:highlight>
                <a:latin typeface="Roboto Condensed"/>
                <a:ea typeface="Roboto Condensed"/>
                <a:cs typeface="Arial"/>
              </a:rPr>
              <a:t>2019-2020Г ​(%</a:t>
            </a:r>
            <a:r>
              <a:rPr lang="en-GB" sz="1400" b="1" i="0" u="none" strike="noStrike" dirty="0">
                <a:highlight>
                  <a:srgbClr val="000000">
                    <a:alpha val="0"/>
                  </a:srgbClr>
                </a:highlight>
                <a:latin typeface="Roboto Condensed"/>
                <a:ea typeface="Roboto Condensed"/>
                <a:cs typeface="Arial"/>
              </a:rPr>
              <a:t> OF POPULATION)​</a:t>
            </a:r>
          </a:p>
          <a:p>
            <a:pPr defTabSz="727272">
              <a:defRPr/>
            </a:pPr>
            <a:endParaRPr lang="ru-RU" sz="1400" b="1" dirty="0">
              <a:latin typeface="Roboto Condensed" panose="02000000000000000000" pitchFamily="2" charset="0"/>
              <a:ea typeface="Roboto Condensed" panose="02000000000000000000" pitchFamily="2" charset="0"/>
              <a:cs typeface="Arial" panose="020B0604020202020204" pitchFamily="34" charset="0"/>
            </a:endParaRPr>
          </a:p>
        </p:txBody>
      </p:sp>
      <p:grpSp>
        <p:nvGrpSpPr>
          <p:cNvPr id="6" name="Группа 5">
            <a:extLst>
              <a:ext uri="{FF2B5EF4-FFF2-40B4-BE49-F238E27FC236}">
                <a16:creationId xmlns:a16="http://schemas.microsoft.com/office/drawing/2014/main" id="{23C8802A-1DA3-634D-9457-2798E5178CF1}"/>
              </a:ext>
            </a:extLst>
          </p:cNvPr>
          <p:cNvGrpSpPr/>
          <p:nvPr/>
        </p:nvGrpSpPr>
        <p:grpSpPr>
          <a:xfrm>
            <a:off x="5617" y="3247017"/>
            <a:ext cx="10691813" cy="146114"/>
            <a:chOff x="1414385" y="3221347"/>
            <a:chExt cx="9277428" cy="203319"/>
          </a:xfrm>
        </p:grpSpPr>
        <p:pic>
          <p:nvPicPr>
            <p:cNvPr id="12" name="Рисунок 11">
              <a:extLst>
                <a:ext uri="{FF2B5EF4-FFF2-40B4-BE49-F238E27FC236}">
                  <a16:creationId xmlns:a16="http://schemas.microsoft.com/office/drawing/2014/main" id="{D4B4443A-D2BB-7A4F-AC7E-B37D7BFDAE54}"/>
                </a:ext>
              </a:extLst>
            </p:cNvPr>
            <p:cNvPicPr>
              <a:picLocks noChangeAspect="1"/>
            </p:cNvPicPr>
            <p:nvPr/>
          </p:nvPicPr>
          <p:blipFill>
            <a:blip r:embed="rId3"/>
            <a:srcRect l="10738" t="25402" r="17775" b="67704"/>
            <a:stretch>
              <a:fillRect/>
            </a:stretch>
          </p:blipFill>
          <p:spPr>
            <a:xfrm>
              <a:off x="1414385" y="3231717"/>
              <a:ext cx="3930728" cy="192535"/>
            </a:xfrm>
            <a:prstGeom prst="rect">
              <a:avLst/>
            </a:prstGeom>
          </p:spPr>
        </p:pic>
        <p:pic>
          <p:nvPicPr>
            <p:cNvPr id="17" name="Рисунок 16">
              <a:extLst>
                <a:ext uri="{FF2B5EF4-FFF2-40B4-BE49-F238E27FC236}">
                  <a16:creationId xmlns:a16="http://schemas.microsoft.com/office/drawing/2014/main" id="{DD6FE1A9-0119-DB4E-B759-DBB1918216CB}"/>
                </a:ext>
              </a:extLst>
            </p:cNvPr>
            <p:cNvPicPr>
              <a:picLocks noChangeAspect="1"/>
            </p:cNvPicPr>
            <p:nvPr/>
          </p:nvPicPr>
          <p:blipFill>
            <a:blip r:embed="rId3"/>
            <a:srcRect l="-7234" t="24944" r="221" b="67776"/>
            <a:stretch>
              <a:fillRect/>
            </a:stretch>
          </p:blipFill>
          <p:spPr>
            <a:xfrm>
              <a:off x="4807733" y="3221347"/>
              <a:ext cx="5884080" cy="203319"/>
            </a:xfrm>
            <a:prstGeom prst="rect">
              <a:avLst/>
            </a:prstGeom>
          </p:spPr>
        </p:pic>
      </p:grpSp>
      <p:sp>
        <p:nvSpPr>
          <p:cNvPr id="23" name="object 6">
            <a:extLst>
              <a:ext uri="{FF2B5EF4-FFF2-40B4-BE49-F238E27FC236}">
                <a16:creationId xmlns:a16="http://schemas.microsoft.com/office/drawing/2014/main" id="{D0B3C1F3-19F5-6A40-B491-B4539871B8A7}"/>
              </a:ext>
            </a:extLst>
          </p:cNvPr>
          <p:cNvSpPr txBox="1"/>
          <p:nvPr/>
        </p:nvSpPr>
        <p:spPr>
          <a:xfrm>
            <a:off x="6084713" y="694609"/>
            <a:ext cx="4371530" cy="2277547"/>
          </a:xfrm>
          <a:prstGeom prst="rect">
            <a:avLst/>
          </a:prstGeom>
        </p:spPr>
        <p:txBody>
          <a:bodyPr vert="horz" wrap="square" lIns="0" tIns="0" rIns="0" bIns="0" rtlCol="0">
            <a:noAutofit/>
          </a:bodyPr>
          <a:lstStyle/>
          <a:p>
            <a:pPr marL="14604" defTabSz="1007943" rtl="0">
              <a:lnSpc>
                <a:spcPct val="90000"/>
              </a:lnSpc>
              <a:spcBef>
                <a:spcPct val="0"/>
              </a:spcBef>
              <a:spcAft>
                <a:spcPts val="600"/>
              </a:spcAft>
            </a:pPr>
            <a:r>
              <a:rPr lang="en-GB" sz="2000" b="1" i="0" u="none" strike="noStrike">
                <a:solidFill>
                  <a:srgbClr val="FFFFFF"/>
                </a:solidFill>
                <a:highlight>
                  <a:srgbClr val="000000">
                    <a:alpha val="0"/>
                  </a:srgbClr>
                </a:highlight>
                <a:latin typeface="Roboto Condensed"/>
                <a:ea typeface="Roboto Condensed"/>
                <a:cs typeface="Adobe Devanagari"/>
              </a:rPr>
              <a:t>RESEARCH</a:t>
            </a:r>
          </a:p>
          <a:p>
            <a:pPr marR="5080" defTabSz="1007943" rtl="0">
              <a:spcAft>
                <a:spcPts val="600"/>
              </a:spcAft>
            </a:pPr>
            <a:r>
              <a:rPr lang="en-GB" sz="1100" b="1" i="0" u="none" strike="noStrike">
                <a:solidFill>
                  <a:srgbClr val="FFFFFF"/>
                </a:solidFill>
                <a:highlight>
                  <a:srgbClr val="000000">
                    <a:alpha val="0"/>
                  </a:srgbClr>
                </a:highlight>
                <a:latin typeface="Roboto"/>
                <a:ea typeface="Roboto"/>
                <a:cs typeface="Lato"/>
              </a:rPr>
              <a:t>According to a large-scale epidemiological </a:t>
            </a:r>
            <a:br>
              <a:rPr lang="en-GB" sz="1100" b="1" i="0" u="none" strike="noStrike">
                <a:solidFill>
                  <a:srgbClr val="FFFFFF"/>
                </a:solidFill>
                <a:highlight>
                  <a:srgbClr val="000000">
                    <a:alpha val="0"/>
                  </a:srgbClr>
                </a:highlight>
                <a:latin typeface="Roboto"/>
                <a:ea typeface="Roboto"/>
                <a:cs typeface="Lato"/>
              </a:rPr>
            </a:br>
            <a:r>
              <a:rPr lang="en-GB" sz="1100" b="1" i="0" u="none" strike="noStrike">
                <a:solidFill>
                  <a:srgbClr val="FFFFFF"/>
                </a:solidFill>
                <a:highlight>
                  <a:srgbClr val="000000">
                    <a:alpha val="0"/>
                  </a:srgbClr>
                </a:highlight>
                <a:latin typeface="Roboto"/>
                <a:ea typeface="Roboto"/>
                <a:cs typeface="Lato"/>
              </a:rPr>
              <a:t>study conducted by the Consulting and Diagnostic </a:t>
            </a:r>
            <a:br>
              <a:rPr lang="en-GB" sz="1100" b="1" i="0" u="none" strike="noStrike">
                <a:solidFill>
                  <a:srgbClr val="FFFFFF"/>
                </a:solidFill>
                <a:highlight>
                  <a:srgbClr val="000000">
                    <a:alpha val="0"/>
                  </a:srgbClr>
                </a:highlight>
                <a:latin typeface="Roboto"/>
                <a:ea typeface="Roboto"/>
                <a:cs typeface="Lato"/>
              </a:rPr>
            </a:br>
            <a:r>
              <a:rPr lang="en-GB" sz="1100" b="1" i="0" u="none" strike="noStrike">
                <a:solidFill>
                  <a:srgbClr val="FFFFFF"/>
                </a:solidFill>
                <a:highlight>
                  <a:srgbClr val="000000">
                    <a:alpha val="0"/>
                  </a:srgbClr>
                </a:highlight>
                <a:latin typeface="Roboto"/>
                <a:ea typeface="Roboto"/>
                <a:cs typeface="Lato"/>
              </a:rPr>
              <a:t>Center of G. N. Gabrichevsky MRIEM with a total </a:t>
            </a:r>
            <a:br>
              <a:rPr lang="en-GB" sz="1100" b="1" i="0" u="none" strike="noStrike">
                <a:solidFill>
                  <a:srgbClr val="FFFFFF"/>
                </a:solidFill>
                <a:highlight>
                  <a:srgbClr val="000000">
                    <a:alpha val="0"/>
                  </a:srgbClr>
                </a:highlight>
                <a:latin typeface="Roboto"/>
                <a:ea typeface="Roboto"/>
                <a:cs typeface="Lato"/>
              </a:rPr>
            </a:br>
            <a:r>
              <a:rPr lang="en-GB" sz="1100" b="1" i="0" u="none" strike="noStrike">
                <a:solidFill>
                  <a:srgbClr val="FFFFFF"/>
                </a:solidFill>
                <a:highlight>
                  <a:srgbClr val="000000">
                    <a:alpha val="0"/>
                  </a:srgbClr>
                </a:highlight>
                <a:latin typeface="Roboto"/>
                <a:ea typeface="Roboto"/>
                <a:cs typeface="Lato"/>
              </a:rPr>
              <a:t>population of exceeding 15 thousand people, the vaccine showed:</a:t>
            </a:r>
          </a:p>
          <a:p>
            <a:pPr marL="241300" indent="-228600" defTabSz="1007943" rtl="0">
              <a:spcAft>
                <a:spcPts val="600"/>
              </a:spcAft>
              <a:buClr>
                <a:schemeClr val="bg1"/>
              </a:buClr>
              <a:buFont typeface="Arial"/>
              <a:buChar char="•"/>
              <a:tabLst>
                <a:tab pos="241300" algn="l"/>
              </a:tabLst>
            </a:pPr>
            <a:r>
              <a:rPr lang="en-GB" sz="1100" b="1" i="0" u="none" strike="noStrike" spc="35">
                <a:solidFill>
                  <a:srgbClr val="FFFFFF"/>
                </a:solidFill>
                <a:highlight>
                  <a:srgbClr val="000000">
                    <a:alpha val="0"/>
                  </a:srgbClr>
                </a:highlight>
                <a:latin typeface="Roboto"/>
                <a:ea typeface="Roboto"/>
                <a:cs typeface="Lato"/>
              </a:rPr>
              <a:t>high epidemiological efficiency</a:t>
            </a:r>
          </a:p>
          <a:p>
            <a:pPr marL="241300" indent="-228600" defTabSz="1007943" rtl="0">
              <a:spcAft>
                <a:spcPts val="600"/>
              </a:spcAft>
              <a:buClr>
                <a:schemeClr val="bg1"/>
              </a:buClr>
              <a:buFont typeface="Arial"/>
              <a:buChar char="•"/>
              <a:tabLst>
                <a:tab pos="241300" algn="l"/>
              </a:tabLst>
            </a:pPr>
            <a:r>
              <a:rPr lang="en-GB" sz="1100" b="1" i="0" u="none" strike="noStrike" spc="35">
                <a:solidFill>
                  <a:srgbClr val="FFFFFF"/>
                </a:solidFill>
                <a:highlight>
                  <a:srgbClr val="000000">
                    <a:alpha val="0"/>
                  </a:srgbClr>
                </a:highlight>
                <a:latin typeface="Roboto"/>
                <a:ea typeface="Roboto"/>
                <a:cs typeface="Lato"/>
              </a:rPr>
              <a:t>high tolerability and safety</a:t>
            </a:r>
          </a:p>
          <a:p>
            <a:pPr marL="241300" marR="702310" indent="-228600" defTabSz="1007943" rtl="0">
              <a:spcAft>
                <a:spcPts val="600"/>
              </a:spcAft>
              <a:buClr>
                <a:schemeClr val="bg1"/>
              </a:buClr>
              <a:buFont typeface="Arial"/>
              <a:buChar char="•"/>
              <a:tabLst>
                <a:tab pos="241300" algn="l"/>
              </a:tabLst>
            </a:pPr>
            <a:r>
              <a:rPr lang="en-GB" sz="1100" b="1" i="0" u="none" strike="noStrike" spc="35">
                <a:solidFill>
                  <a:srgbClr val="FFFFFF"/>
                </a:solidFill>
                <a:highlight>
                  <a:srgbClr val="000000">
                    <a:alpha val="0"/>
                  </a:srgbClr>
                </a:highlight>
                <a:latin typeface="Roboto"/>
                <a:ea typeface="Roboto"/>
                <a:cs typeface="Lato"/>
              </a:rPr>
              <a:t>compliance with the immunogenicity criteria </a:t>
            </a:r>
            <a:br>
              <a:rPr lang="en-GB" sz="1100" b="1" i="0" u="none" strike="noStrike" spc="35">
                <a:solidFill>
                  <a:srgbClr val="FFFFFF"/>
                </a:solidFill>
                <a:highlight>
                  <a:srgbClr val="000000">
                    <a:alpha val="0"/>
                  </a:srgbClr>
                </a:highlight>
                <a:latin typeface="Roboto"/>
                <a:ea typeface="Roboto"/>
                <a:cs typeface="Lato"/>
              </a:rPr>
            </a:br>
            <a:r>
              <a:rPr lang="en-GB" sz="1100" b="1" i="0" u="none" strike="noStrike" spc="35">
                <a:solidFill>
                  <a:srgbClr val="FFFFFF"/>
                </a:solidFill>
                <a:highlight>
                  <a:srgbClr val="000000">
                    <a:alpha val="0"/>
                  </a:srgbClr>
                </a:highlight>
                <a:latin typeface="Roboto"/>
                <a:ea typeface="Roboto"/>
                <a:cs typeface="Lato"/>
              </a:rPr>
              <a:t>for inactivated influenza vaccines adopted in the European Union and the Russian Federation </a:t>
            </a:r>
            <a:endParaRPr sz="1100" b="1" spc="35">
              <a:solidFill>
                <a:schemeClr val="bg1"/>
              </a:solidFill>
              <a:latin typeface="Roboto" panose="02000000000000000000" pitchFamily="2" charset="0"/>
              <a:ea typeface="Roboto" panose="02000000000000000000" pitchFamily="2" charset="0"/>
              <a:cs typeface="Lato" panose="020F0502020204030203" pitchFamily="34" charset="0"/>
            </a:endParaRPr>
          </a:p>
        </p:txBody>
      </p:sp>
      <p:pic>
        <p:nvPicPr>
          <p:cNvPr id="24" name="Рисунок 23">
            <a:extLst>
              <a:ext uri="{FF2B5EF4-FFF2-40B4-BE49-F238E27FC236}">
                <a16:creationId xmlns:a16="http://schemas.microsoft.com/office/drawing/2014/main" id="{F19CBCE3-84C9-4546-A362-0A494780FF7F}"/>
              </a:ext>
            </a:extLst>
          </p:cNvPr>
          <p:cNvPicPr>
            <a:picLocks noChangeAspect="1"/>
          </p:cNvPicPr>
          <p:nvPr/>
        </p:nvPicPr>
        <p:blipFill>
          <a:blip r:embed="rId4"/>
          <a:srcRect t="84692"/>
          <a:stretch>
            <a:fillRect/>
          </a:stretch>
        </p:blipFill>
        <p:spPr>
          <a:xfrm>
            <a:off x="6110113" y="-9940"/>
            <a:ext cx="3797300" cy="581289"/>
          </a:xfrm>
          <a:prstGeom prst="rect">
            <a:avLst/>
          </a:prstGeom>
        </p:spPr>
      </p:pic>
      <p:sp>
        <p:nvSpPr>
          <p:cNvPr id="7" name="TextBox 6">
            <a:extLst>
              <a:ext uri="{FF2B5EF4-FFF2-40B4-BE49-F238E27FC236}">
                <a16:creationId xmlns:a16="http://schemas.microsoft.com/office/drawing/2014/main" id="{428AB56E-63B2-4F8D-917F-3395B4044EBA}"/>
              </a:ext>
            </a:extLst>
          </p:cNvPr>
          <p:cNvSpPr txBox="1"/>
          <p:nvPr/>
        </p:nvSpPr>
        <p:spPr>
          <a:xfrm>
            <a:off x="762001" y="2217975"/>
            <a:ext cx="4835524" cy="938719"/>
          </a:xfrm>
          <a:prstGeom prst="rect">
            <a:avLst/>
          </a:prstGeom>
          <a:noFill/>
        </p:spPr>
        <p:txBody>
          <a:bodyPr wrap="square" rtlCol="0">
            <a:noAutofit/>
          </a:bodyPr>
          <a:lstStyle/>
          <a:p>
            <a:pPr marL="171450" lvl="0" indent="-171450" rtl="0">
              <a:buFont typeface="Arial" panose="020B0604020202020204" pitchFamily="34" charset="0"/>
              <a:buChar char="•"/>
            </a:pPr>
            <a:r>
              <a:rPr lang="en-GB" sz="1100" b="0" i="0" u="none" strike="noStrike" dirty="0">
                <a:highlight>
                  <a:srgbClr val="000000">
                    <a:alpha val="0"/>
                  </a:srgbClr>
                </a:highlight>
                <a:latin typeface="Roboto"/>
                <a:ea typeface="Roboto"/>
                <a:cs typeface="Lato"/>
              </a:rPr>
              <a:t>It is intended for immunization of children starting from 6 months of age, adults without age restriction, pregnant women in the II-III trimester</a:t>
            </a:r>
          </a:p>
          <a:p>
            <a:pPr marL="171450" lvl="0" indent="-171450" rtl="0">
              <a:buFont typeface="Arial" panose="020B0604020202020204" pitchFamily="34" charset="0"/>
              <a:buChar char="•"/>
            </a:pPr>
            <a:r>
              <a:rPr lang="en-GB" sz="1100" b="0" i="0" u="none" strike="noStrike" dirty="0">
                <a:highlight>
                  <a:srgbClr val="000000">
                    <a:alpha val="0"/>
                  </a:srgbClr>
                </a:highlight>
                <a:latin typeface="Roboto"/>
                <a:ea typeface="Roboto"/>
                <a:cs typeface="Lato"/>
              </a:rPr>
              <a:t>Clinically proven high immunogenicity and safety</a:t>
            </a:r>
          </a:p>
          <a:p>
            <a:pPr marL="171450" lvl="0" indent="-171450" rtl="0">
              <a:buFont typeface="Arial" panose="020B0604020202020204" pitchFamily="34" charset="0"/>
              <a:buChar char="•"/>
            </a:pPr>
            <a:r>
              <a:rPr lang="en-GB" sz="1100" b="0" i="0" u="none" strike="noStrike" dirty="0">
                <a:highlight>
                  <a:srgbClr val="000000">
                    <a:alpha val="0"/>
                  </a:srgbClr>
                </a:highlight>
                <a:latin typeface="Roboto"/>
                <a:ea typeface="Roboto"/>
                <a:cs typeface="Lato"/>
              </a:rPr>
              <a:t>The use of the vaccine for a several years provided for a consistently low level of influenza incidence</a:t>
            </a:r>
            <a:endParaRPr lang="ru-RU" dirty="0"/>
          </a:p>
        </p:txBody>
      </p:sp>
      <p:sp>
        <p:nvSpPr>
          <p:cNvPr id="8" name="TextBox 7">
            <a:extLst>
              <a:ext uri="{FF2B5EF4-FFF2-40B4-BE49-F238E27FC236}">
                <a16:creationId xmlns:a16="http://schemas.microsoft.com/office/drawing/2014/main" id="{56B676EB-FE89-40F3-8B02-A185013F4DE6}"/>
              </a:ext>
            </a:extLst>
          </p:cNvPr>
          <p:cNvSpPr txBox="1"/>
          <p:nvPr/>
        </p:nvSpPr>
        <p:spPr>
          <a:xfrm>
            <a:off x="917572" y="923148"/>
            <a:ext cx="4296064" cy="492443"/>
          </a:xfrm>
          <a:prstGeom prst="rect">
            <a:avLst/>
          </a:prstGeom>
          <a:noFill/>
        </p:spPr>
        <p:txBody>
          <a:bodyPr wrap="square" rtlCol="0">
            <a:noAutofit/>
          </a:bodyPr>
          <a:lstStyle/>
          <a:p>
            <a:pPr rtl="0"/>
            <a:r>
              <a:rPr lang="en-GB" sz="1300" b="1" i="0" u="none" strike="noStrike">
                <a:solidFill>
                  <a:srgbClr val="009E59"/>
                </a:solidFill>
                <a:highlight>
                  <a:srgbClr val="000000">
                    <a:alpha val="0"/>
                  </a:srgbClr>
                </a:highlight>
                <a:latin typeface="Roboto"/>
                <a:ea typeface="Roboto"/>
                <a:cs typeface="Lato"/>
              </a:rPr>
              <a:t>Trivalent inactivated subunit </a:t>
            </a:r>
            <a:br>
              <a:rPr lang="en-GB" sz="1300" b="1" i="0" u="none" strike="noStrike">
                <a:solidFill>
                  <a:srgbClr val="009E59"/>
                </a:solidFill>
                <a:highlight>
                  <a:srgbClr val="000000">
                    <a:alpha val="0"/>
                  </a:srgbClr>
                </a:highlight>
                <a:latin typeface="Roboto"/>
                <a:ea typeface="Roboto"/>
                <a:cs typeface="Lato"/>
              </a:rPr>
            </a:br>
            <a:r>
              <a:rPr lang="en-GB" sz="1300" b="1" i="0" u="none" strike="noStrike">
                <a:solidFill>
                  <a:srgbClr val="009E59"/>
                </a:solidFill>
                <a:highlight>
                  <a:srgbClr val="000000">
                    <a:alpha val="0"/>
                  </a:srgbClr>
                </a:highlight>
                <a:latin typeface="Roboto"/>
                <a:ea typeface="Roboto"/>
                <a:cs typeface="Lato"/>
              </a:rPr>
              <a:t>influenza vaccine</a:t>
            </a:r>
            <a:endParaRPr lang="en-US" b="1">
              <a:solidFill>
                <a:schemeClr val="accent6"/>
              </a:solidFill>
              <a:ea typeface="Roboto" panose="02000000000000000000" pitchFamily="2" charset="0"/>
            </a:endParaRPr>
          </a:p>
        </p:txBody>
      </p:sp>
      <p:sp>
        <p:nvSpPr>
          <p:cNvPr id="10" name="TextBox 9">
            <a:extLst>
              <a:ext uri="{FF2B5EF4-FFF2-40B4-BE49-F238E27FC236}">
                <a16:creationId xmlns:a16="http://schemas.microsoft.com/office/drawing/2014/main" id="{1896C5F7-D43B-491F-8D25-A4903E5349BB}"/>
              </a:ext>
            </a:extLst>
          </p:cNvPr>
          <p:cNvSpPr txBox="1"/>
          <p:nvPr/>
        </p:nvSpPr>
        <p:spPr>
          <a:xfrm>
            <a:off x="934008" y="1900061"/>
            <a:ext cx="2673202" cy="369332"/>
          </a:xfrm>
          <a:prstGeom prst="rect">
            <a:avLst/>
          </a:prstGeom>
          <a:noFill/>
        </p:spPr>
        <p:txBody>
          <a:bodyPr wrap="square" rtlCol="0">
            <a:noAutofit/>
          </a:bodyPr>
          <a:lstStyle/>
          <a:p>
            <a:pPr rtl="0"/>
            <a:r>
              <a:rPr lang="en-GB" sz="1800" b="0" i="0" u="none" strike="noStrike" dirty="0">
                <a:highlight>
                  <a:srgbClr val="000000">
                    <a:alpha val="0"/>
                  </a:srgbClr>
                </a:highlight>
                <a:latin typeface="Calibri"/>
              </a:rPr>
              <a:t>Advantages</a:t>
            </a:r>
          </a:p>
        </p:txBody>
      </p:sp>
      <p:sp>
        <p:nvSpPr>
          <p:cNvPr id="20" name="Прямоугольник 19">
            <a:extLst>
              <a:ext uri="{FF2B5EF4-FFF2-40B4-BE49-F238E27FC236}">
                <a16:creationId xmlns:a16="http://schemas.microsoft.com/office/drawing/2014/main" id="{C298E1D6-2271-4F30-B9D5-D8B8E21ECF60}"/>
              </a:ext>
            </a:extLst>
          </p:cNvPr>
          <p:cNvSpPr/>
          <p:nvPr/>
        </p:nvSpPr>
        <p:spPr>
          <a:xfrm>
            <a:off x="967294" y="7235609"/>
            <a:ext cx="8840230" cy="230832"/>
          </a:xfrm>
          <a:prstGeom prst="rect">
            <a:avLst/>
          </a:prstGeom>
        </p:spPr>
        <p:txBody>
          <a:bodyPr wrap="square" lIns="0">
            <a:noAutofit/>
          </a:bodyPr>
          <a:lstStyle/>
          <a:p>
            <a:pPr marL="141288" indent="-130175" rtl="0">
              <a:spcBef>
                <a:spcPct val="0"/>
              </a:spcBef>
              <a:spcAft>
                <a:spcPts val="600"/>
              </a:spcAft>
              <a:buNone/>
            </a:pPr>
            <a:r>
              <a:rPr lang="en-GB" sz="900" b="0" i="1" u="none" strike="noStrike">
                <a:solidFill>
                  <a:srgbClr val="AFABAB"/>
                </a:solidFill>
                <a:highlight>
                  <a:srgbClr val="000000">
                    <a:alpha val="0"/>
                  </a:srgbClr>
                </a:highlight>
                <a:latin typeface="Roboto"/>
                <a:ea typeface="Roboto"/>
              </a:rPr>
              <a:t>** official influenza incidence data for 2020 will be published in the first quarter of 2021. 	</a:t>
            </a:r>
          </a:p>
        </p:txBody>
      </p:sp>
      <p:graphicFrame>
        <p:nvGraphicFramePr>
          <p:cNvPr id="22" name="Диаграмма 21">
            <a:extLst>
              <a:ext uri="{FF2B5EF4-FFF2-40B4-BE49-F238E27FC236}">
                <a16:creationId xmlns:a16="http://schemas.microsoft.com/office/drawing/2014/main" id="{E1293D3C-E7A0-4AB6-BD3E-961BAB8E0996}"/>
              </a:ext>
            </a:extLst>
          </p:cNvPr>
          <p:cNvGraphicFramePr/>
          <p:nvPr>
            <p:extLst>
              <p:ext uri="{D42A27DB-BD31-4B8C-83A1-F6EECF244321}">
                <p14:modId xmlns:p14="http://schemas.microsoft.com/office/powerpoint/2010/main" val="3253844178"/>
              </p:ext>
            </p:extLst>
          </p:nvPr>
        </p:nvGraphicFramePr>
        <p:xfrm>
          <a:off x="679939" y="3616296"/>
          <a:ext cx="9246890" cy="3293681"/>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
          <p:cNvSpPr txBox="1"/>
          <p:nvPr/>
        </p:nvSpPr>
        <p:spPr>
          <a:xfrm>
            <a:off x="7023265" y="6580440"/>
            <a:ext cx="1970996" cy="245319"/>
          </a:xfrm>
          <a:prstGeom prst="rect">
            <a:avLst/>
          </a:prstGeom>
          <a:solidFill>
            <a:srgbClr val="FFFFFF"/>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solidFill>
                  <a:srgbClr val="002060"/>
                </a:solidFill>
                <a:latin typeface="Roboto" panose="020B0604020202020204" charset="0"/>
                <a:ea typeface="Roboto" panose="020B0604020202020204" charset="0"/>
              </a:rPr>
              <a:t>Number of the immunized</a:t>
            </a:r>
            <a:r>
              <a:rPr lang="ru-RU" b="1" dirty="0">
                <a:solidFill>
                  <a:srgbClr val="002060"/>
                </a:solidFill>
                <a:latin typeface="Roboto" panose="020B0604020202020204" charset="0"/>
                <a:ea typeface="Roboto" panose="020B0604020202020204" charset="0"/>
              </a:rPr>
              <a:t>с</a:t>
            </a:r>
            <a:endParaRPr lang="ru-RU" sz="1100" b="1" dirty="0">
              <a:solidFill>
                <a:srgbClr val="002060"/>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1179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6D637545-BD60-A442-8693-1ACA07AD02C6}"/>
              </a:ext>
            </a:extLst>
          </p:cNvPr>
          <p:cNvPicPr>
            <a:picLocks noChangeAspect="1"/>
          </p:cNvPicPr>
          <p:nvPr/>
        </p:nvPicPr>
        <p:blipFill>
          <a:blip r:embed="rId2">
            <a:alphaModFix amt="50000"/>
          </a:blip>
          <a:srcRect r="49054"/>
          <a:stretch>
            <a:fillRect/>
          </a:stretch>
        </p:blipFill>
        <p:spPr>
          <a:xfrm>
            <a:off x="7721999" y="1"/>
            <a:ext cx="2969814" cy="3288656"/>
          </a:xfrm>
          <a:prstGeom prst="rect">
            <a:avLst/>
          </a:prstGeom>
        </p:spPr>
      </p:pic>
      <p:sp>
        <p:nvSpPr>
          <p:cNvPr id="2" name="Заголовок 1">
            <a:extLst>
              <a:ext uri="{FF2B5EF4-FFF2-40B4-BE49-F238E27FC236}">
                <a16:creationId xmlns:a16="http://schemas.microsoft.com/office/drawing/2014/main" id="{CFE2B660-73D1-1742-92ED-44D093AC24D0}"/>
              </a:ext>
            </a:extLst>
          </p:cNvPr>
          <p:cNvSpPr>
            <a:spLocks noGrp="1"/>
          </p:cNvSpPr>
          <p:nvPr>
            <p:ph type="title"/>
          </p:nvPr>
        </p:nvSpPr>
        <p:spPr>
          <a:xfrm>
            <a:off x="917574" y="567750"/>
            <a:ext cx="4055259" cy="664724"/>
          </a:xfrm>
        </p:spPr>
        <p:txBody>
          <a:bodyPr>
            <a:noAutofit/>
          </a:bodyPr>
          <a:lstStyle/>
          <a:p>
            <a:pPr rtl="0"/>
            <a:r>
              <a:rPr lang="en-GB" sz="3600" b="1" i="0" u="none" strike="noStrike" dirty="0">
                <a:highlight>
                  <a:srgbClr val="000000">
                    <a:alpha val="0"/>
                  </a:srgbClr>
                </a:highlight>
                <a:latin typeface="Roboto Condensed"/>
              </a:rPr>
              <a:t>BLOOD PREPARATIONS</a:t>
            </a:r>
          </a:p>
        </p:txBody>
      </p:sp>
      <p:sp>
        <p:nvSpPr>
          <p:cNvPr id="3" name="Объект 2">
            <a:extLst>
              <a:ext uri="{FF2B5EF4-FFF2-40B4-BE49-F238E27FC236}">
                <a16:creationId xmlns:a16="http://schemas.microsoft.com/office/drawing/2014/main" id="{D612D142-14C6-DD43-9FE4-889806332AC6}"/>
              </a:ext>
            </a:extLst>
          </p:cNvPr>
          <p:cNvSpPr>
            <a:spLocks noGrp="1"/>
          </p:cNvSpPr>
          <p:nvPr>
            <p:ph idx="1"/>
          </p:nvPr>
        </p:nvSpPr>
        <p:spPr>
          <a:xfrm>
            <a:off x="917575" y="1365337"/>
            <a:ext cx="4176714" cy="5907889"/>
          </a:xfrm>
        </p:spPr>
        <p:txBody>
          <a:bodyPr>
            <a:noAutofit/>
          </a:bodyPr>
          <a:lstStyle/>
          <a:p>
            <a:pPr marL="0" indent="0" rtl="0">
              <a:lnSpc>
                <a:spcPct val="95000"/>
              </a:lnSpc>
              <a:buNone/>
            </a:pPr>
            <a:r>
              <a:rPr lang="en-GB" sz="1300" b="1" i="0" u="none" strike="noStrike" dirty="0">
                <a:solidFill>
                  <a:srgbClr val="009E59"/>
                </a:solidFill>
                <a:highlight>
                  <a:srgbClr val="000000">
                    <a:alpha val="0"/>
                  </a:srgbClr>
                </a:highlight>
                <a:latin typeface="Roboto"/>
                <a:ea typeface="Roboto"/>
              </a:rPr>
              <a:t>SPA </a:t>
            </a:r>
            <a:r>
              <a:rPr lang="en-GB" sz="1300" b="1" i="0" u="none" strike="noStrike" dirty="0" err="1">
                <a:solidFill>
                  <a:srgbClr val="009E59"/>
                </a:solidFill>
                <a:highlight>
                  <a:srgbClr val="000000">
                    <a:alpha val="0"/>
                  </a:srgbClr>
                </a:highlight>
                <a:latin typeface="Roboto"/>
                <a:ea typeface="Roboto"/>
              </a:rPr>
              <a:t>Microgen</a:t>
            </a:r>
            <a:r>
              <a:rPr lang="en-GB" sz="1300" b="1" i="0" u="none" strike="noStrike" dirty="0">
                <a:solidFill>
                  <a:srgbClr val="009E59"/>
                </a:solidFill>
                <a:highlight>
                  <a:srgbClr val="000000">
                    <a:alpha val="0"/>
                  </a:srgbClr>
                </a:highlight>
                <a:latin typeface="Roboto"/>
                <a:ea typeface="Roboto"/>
              </a:rPr>
              <a:t> JSC covers about 20 % of the country's demand for albumin and normal immunoglobulin</a:t>
            </a:r>
          </a:p>
          <a:p>
            <a:pPr marL="0" indent="0" rtl="0">
              <a:lnSpc>
                <a:spcPct val="95000"/>
              </a:lnSpc>
              <a:spcBef>
                <a:spcPts val="1200"/>
              </a:spcBef>
              <a:buNone/>
            </a:pPr>
            <a:r>
              <a:rPr lang="en-GB" sz="2800" b="1" i="0" u="none" strike="noStrike" dirty="0">
                <a:solidFill>
                  <a:srgbClr val="009E59"/>
                </a:solidFill>
                <a:highlight>
                  <a:srgbClr val="000000">
                    <a:alpha val="0"/>
                  </a:srgbClr>
                </a:highlight>
                <a:latin typeface="Roboto Condensed"/>
                <a:ea typeface="Roboto Condensed"/>
              </a:rPr>
              <a:t>200 TONS</a:t>
            </a:r>
          </a:p>
          <a:p>
            <a:pPr marL="0" indent="0" rtl="0">
              <a:lnSpc>
                <a:spcPct val="95000"/>
              </a:lnSpc>
              <a:spcBef>
                <a:spcPct val="0"/>
              </a:spcBef>
              <a:spcAft>
                <a:spcPts val="1200"/>
              </a:spcAft>
              <a:buClr>
                <a:srgbClr val="231F20"/>
              </a:buClr>
              <a:buNone/>
              <a:tabLst>
                <a:tab pos="241300" algn="l"/>
              </a:tabLst>
            </a:pPr>
            <a:r>
              <a:rPr lang="en-GB" sz="1300" b="0" i="0" u="none" strike="noStrike" dirty="0">
                <a:highlight>
                  <a:srgbClr val="000000">
                    <a:alpha val="0"/>
                  </a:srgbClr>
                </a:highlight>
                <a:latin typeface="Roboto"/>
                <a:ea typeface="Roboto"/>
              </a:rPr>
              <a:t>plasma processing volume</a:t>
            </a:r>
            <a:endParaRPr lang="ru-RU" sz="1300" b="1" dirty="0">
              <a:latin typeface="Roboto" panose="02000000000000000000" pitchFamily="2" charset="0"/>
              <a:ea typeface="Roboto" panose="02000000000000000000" pitchFamily="2" charset="0"/>
            </a:endParaRPr>
          </a:p>
          <a:p>
            <a:pPr marL="0" indent="0" rtl="0">
              <a:lnSpc>
                <a:spcPct val="95000"/>
              </a:lnSpc>
              <a:spcBef>
                <a:spcPts val="1200"/>
              </a:spcBef>
              <a:spcAft>
                <a:spcPts val="600"/>
              </a:spcAft>
              <a:buNone/>
            </a:pPr>
            <a:r>
              <a:rPr lang="en-GB" sz="1400" b="0" i="0" u="none" strike="noStrike" dirty="0">
                <a:highlight>
                  <a:srgbClr val="000000">
                    <a:alpha val="0"/>
                  </a:srgbClr>
                </a:highlight>
                <a:latin typeface="Roboto"/>
                <a:ea typeface="Roboto"/>
              </a:rPr>
              <a:t>SOLE MANUFACTURER</a:t>
            </a:r>
            <a:br>
              <a:rPr lang="en-GB" sz="2800" b="1" i="0" u="none" strike="noStrike" dirty="0">
                <a:solidFill>
                  <a:srgbClr val="009E59"/>
                </a:solidFill>
                <a:highlight>
                  <a:srgbClr val="000000">
                    <a:alpha val="0"/>
                  </a:srgbClr>
                </a:highlight>
                <a:latin typeface="Roboto Condensed"/>
                <a:ea typeface="Roboto Condensed"/>
              </a:rPr>
            </a:br>
            <a:r>
              <a:rPr lang="en-GB" sz="2800" b="1" i="0" u="none" strike="noStrike" dirty="0">
                <a:solidFill>
                  <a:srgbClr val="009E59"/>
                </a:solidFill>
                <a:highlight>
                  <a:srgbClr val="000000">
                    <a:alpha val="0"/>
                  </a:srgbClr>
                </a:highlight>
                <a:latin typeface="Roboto Condensed"/>
                <a:ea typeface="Roboto Condensed"/>
              </a:rPr>
              <a:t>OF 5 SPECIFIC IMMUNOGLOBULINS:</a:t>
            </a:r>
          </a:p>
          <a:p>
            <a:pPr rtl="0">
              <a:lnSpc>
                <a:spcPct val="95000"/>
              </a:lnSpc>
              <a:spcBef>
                <a:spcPct val="0"/>
              </a:spcBef>
              <a:buClr>
                <a:srgbClr val="231F20"/>
              </a:buClr>
              <a:tabLst>
                <a:tab pos="241300" algn="l"/>
              </a:tabLst>
            </a:pPr>
            <a:r>
              <a:rPr lang="en-GB" sz="1300" b="0" i="0" u="none" strike="noStrike" dirty="0" err="1">
                <a:highlight>
                  <a:srgbClr val="000000">
                    <a:alpha val="0"/>
                  </a:srgbClr>
                </a:highlight>
                <a:latin typeface="Roboto"/>
                <a:ea typeface="Roboto"/>
              </a:rPr>
              <a:t>antistaphylococcal</a:t>
            </a:r>
            <a:endParaRPr lang="en-GB" sz="1300" b="0" i="0" u="none" strike="noStrike" dirty="0">
              <a:highlight>
                <a:srgbClr val="000000">
                  <a:alpha val="0"/>
                </a:srgbClr>
              </a:highlight>
              <a:latin typeface="Roboto"/>
              <a:ea typeface="Roboto"/>
            </a:endParaRPr>
          </a:p>
          <a:p>
            <a:pPr rtl="0">
              <a:lnSpc>
                <a:spcPct val="95000"/>
              </a:lnSpc>
              <a:spcBef>
                <a:spcPct val="0"/>
              </a:spcBef>
              <a:buClr>
                <a:srgbClr val="231F20"/>
              </a:buClr>
              <a:tabLst>
                <a:tab pos="241300" algn="l"/>
              </a:tabLst>
            </a:pPr>
            <a:r>
              <a:rPr lang="en-GB" sz="1300" b="0" i="0" u="none" strike="noStrike" dirty="0">
                <a:highlight>
                  <a:srgbClr val="000000">
                    <a:alpha val="0"/>
                  </a:srgbClr>
                </a:highlight>
                <a:latin typeface="Roboto"/>
                <a:ea typeface="Roboto"/>
              </a:rPr>
              <a:t>against tick-borne encephalitis</a:t>
            </a:r>
          </a:p>
          <a:p>
            <a:pPr rtl="0">
              <a:lnSpc>
                <a:spcPct val="95000"/>
              </a:lnSpc>
              <a:spcBef>
                <a:spcPct val="0"/>
              </a:spcBef>
              <a:buClr>
                <a:srgbClr val="231F20"/>
              </a:buClr>
              <a:tabLst>
                <a:tab pos="241300" algn="l"/>
              </a:tabLst>
            </a:pPr>
            <a:r>
              <a:rPr lang="en-GB" sz="1300" b="0" i="0" u="none" strike="noStrike" dirty="0">
                <a:highlight>
                  <a:srgbClr val="000000">
                    <a:alpha val="0"/>
                  </a:srgbClr>
                </a:highlight>
                <a:latin typeface="Roboto"/>
                <a:ea typeface="Roboto"/>
              </a:rPr>
              <a:t>anti-allergic</a:t>
            </a:r>
          </a:p>
          <a:p>
            <a:pPr rtl="0">
              <a:lnSpc>
                <a:spcPct val="95000"/>
              </a:lnSpc>
              <a:spcBef>
                <a:spcPct val="0"/>
              </a:spcBef>
              <a:buClr>
                <a:srgbClr val="231F20"/>
              </a:buClr>
              <a:tabLst>
                <a:tab pos="241300" algn="l"/>
              </a:tabLst>
            </a:pPr>
            <a:r>
              <a:rPr lang="en-GB" sz="1300" b="0" i="0" u="none" strike="noStrike" dirty="0" err="1">
                <a:highlight>
                  <a:srgbClr val="000000">
                    <a:alpha val="0"/>
                  </a:srgbClr>
                </a:highlight>
                <a:latin typeface="Roboto"/>
                <a:ea typeface="Roboto"/>
              </a:rPr>
              <a:t>antitetanic</a:t>
            </a:r>
            <a:r>
              <a:rPr lang="en-GB" sz="1300" b="0" i="0" u="none" strike="noStrike" dirty="0">
                <a:highlight>
                  <a:srgbClr val="000000">
                    <a:alpha val="0"/>
                  </a:srgbClr>
                </a:highlight>
                <a:latin typeface="Roboto"/>
                <a:ea typeface="Roboto"/>
              </a:rPr>
              <a:t> </a:t>
            </a:r>
          </a:p>
          <a:p>
            <a:pPr rtl="0">
              <a:lnSpc>
                <a:spcPct val="95000"/>
              </a:lnSpc>
              <a:spcBef>
                <a:spcPct val="0"/>
              </a:spcBef>
              <a:buClr>
                <a:srgbClr val="231F20"/>
              </a:buClr>
              <a:tabLst>
                <a:tab pos="241300" algn="l"/>
              </a:tabLst>
            </a:pPr>
            <a:r>
              <a:rPr lang="en-GB" sz="1300" b="0" i="0" u="none" strike="noStrike" dirty="0">
                <a:highlight>
                  <a:srgbClr val="000000">
                    <a:alpha val="0"/>
                  </a:srgbClr>
                </a:highlight>
                <a:latin typeface="Roboto"/>
                <a:ea typeface="Roboto"/>
              </a:rPr>
              <a:t>against hepatitis B</a:t>
            </a:r>
          </a:p>
          <a:p>
            <a:pPr marL="0" indent="0" rtl="0">
              <a:lnSpc>
                <a:spcPct val="95000"/>
              </a:lnSpc>
              <a:spcBef>
                <a:spcPts val="1200"/>
              </a:spcBef>
              <a:buClr>
                <a:srgbClr val="231F20"/>
              </a:buClr>
              <a:buNone/>
              <a:tabLst>
                <a:tab pos="241300" algn="l"/>
              </a:tabLst>
            </a:pPr>
            <a:r>
              <a:rPr lang="en-GB" sz="2800" b="1" i="0" u="none" strike="noStrike" dirty="0">
                <a:solidFill>
                  <a:srgbClr val="009E59"/>
                </a:solidFill>
                <a:highlight>
                  <a:srgbClr val="000000">
                    <a:alpha val="0"/>
                  </a:srgbClr>
                </a:highlight>
                <a:latin typeface="Roboto Condensed"/>
                <a:ea typeface="Roboto Condensed"/>
              </a:rPr>
              <a:t>4 unique</a:t>
            </a:r>
          </a:p>
          <a:p>
            <a:pPr marL="0" indent="0" rtl="0">
              <a:lnSpc>
                <a:spcPct val="95000"/>
              </a:lnSpc>
              <a:spcBef>
                <a:spcPct val="0"/>
              </a:spcBef>
              <a:buClr>
                <a:srgbClr val="231F20"/>
              </a:buClr>
              <a:buNone/>
              <a:tabLst>
                <a:tab pos="241300" algn="l"/>
              </a:tabLst>
            </a:pPr>
            <a:r>
              <a:rPr lang="en-GB" sz="1300" b="0" i="0" u="none" strike="noStrike" dirty="0" err="1">
                <a:highlight>
                  <a:srgbClr val="000000">
                    <a:alpha val="0"/>
                  </a:srgbClr>
                </a:highlight>
                <a:latin typeface="Roboto"/>
                <a:ea typeface="Roboto"/>
              </a:rPr>
              <a:t>heterologous</a:t>
            </a:r>
            <a:r>
              <a:rPr lang="en-GB" sz="1300" b="0" i="0" u="none" strike="noStrike" dirty="0">
                <a:highlight>
                  <a:srgbClr val="000000">
                    <a:alpha val="0"/>
                  </a:srgbClr>
                </a:highlight>
                <a:latin typeface="Roboto"/>
                <a:ea typeface="Roboto"/>
              </a:rPr>
              <a:t> sera for passive immunization against dangerous infections:</a:t>
            </a:r>
          </a:p>
          <a:p>
            <a:pPr rtl="0">
              <a:lnSpc>
                <a:spcPct val="95000"/>
              </a:lnSpc>
              <a:spcBef>
                <a:spcPct val="0"/>
              </a:spcBef>
              <a:buClr>
                <a:srgbClr val="231F20"/>
              </a:buClr>
              <a:tabLst>
                <a:tab pos="241300" algn="l"/>
              </a:tabLst>
            </a:pPr>
            <a:r>
              <a:rPr lang="en-GB" sz="1300" b="0" i="0" u="none" strike="noStrike" dirty="0" err="1">
                <a:highlight>
                  <a:srgbClr val="000000">
                    <a:alpha val="0"/>
                  </a:srgbClr>
                </a:highlight>
                <a:latin typeface="Roboto"/>
                <a:ea typeface="Roboto"/>
              </a:rPr>
              <a:t>antibotulinum</a:t>
            </a:r>
            <a:endParaRPr lang="en-GB" sz="1300" b="0" i="0" u="none" strike="noStrike" dirty="0">
              <a:highlight>
                <a:srgbClr val="000000">
                  <a:alpha val="0"/>
                </a:srgbClr>
              </a:highlight>
              <a:latin typeface="Roboto"/>
              <a:ea typeface="Roboto"/>
            </a:endParaRPr>
          </a:p>
          <a:p>
            <a:pPr rtl="0">
              <a:lnSpc>
                <a:spcPct val="95000"/>
              </a:lnSpc>
              <a:spcBef>
                <a:spcPct val="0"/>
              </a:spcBef>
              <a:buClr>
                <a:srgbClr val="231F20"/>
              </a:buClr>
              <a:tabLst>
                <a:tab pos="241300" algn="l"/>
              </a:tabLst>
            </a:pPr>
            <a:r>
              <a:rPr lang="en-GB" sz="1300" b="0" i="0" u="none" strike="noStrike" dirty="0" err="1">
                <a:highlight>
                  <a:srgbClr val="000000">
                    <a:alpha val="0"/>
                  </a:srgbClr>
                </a:highlight>
                <a:latin typeface="Roboto"/>
                <a:ea typeface="Roboto"/>
              </a:rPr>
              <a:t>antigangrenous</a:t>
            </a:r>
            <a:endParaRPr lang="en-GB" sz="1300" b="0" i="0" u="none" strike="noStrike" dirty="0">
              <a:highlight>
                <a:srgbClr val="000000">
                  <a:alpha val="0"/>
                </a:srgbClr>
              </a:highlight>
              <a:latin typeface="Roboto"/>
              <a:ea typeface="Roboto"/>
            </a:endParaRPr>
          </a:p>
          <a:p>
            <a:pPr rtl="0">
              <a:lnSpc>
                <a:spcPct val="95000"/>
              </a:lnSpc>
              <a:spcBef>
                <a:spcPct val="0"/>
              </a:spcBef>
              <a:buClr>
                <a:srgbClr val="231F20"/>
              </a:buClr>
              <a:tabLst>
                <a:tab pos="241300" algn="l"/>
              </a:tabLst>
            </a:pPr>
            <a:r>
              <a:rPr lang="en-GB" sz="1300" b="0" i="0" u="none" strike="noStrike" dirty="0" err="1">
                <a:highlight>
                  <a:srgbClr val="000000">
                    <a:alpha val="0"/>
                  </a:srgbClr>
                </a:highlight>
                <a:latin typeface="Roboto"/>
                <a:ea typeface="Roboto"/>
              </a:rPr>
              <a:t>antidiphtheria</a:t>
            </a:r>
            <a:endParaRPr lang="en-GB" sz="1300" b="0" i="0" u="none" strike="noStrike" dirty="0">
              <a:highlight>
                <a:srgbClr val="000000">
                  <a:alpha val="0"/>
                </a:srgbClr>
              </a:highlight>
              <a:latin typeface="Roboto"/>
              <a:ea typeface="Roboto"/>
            </a:endParaRPr>
          </a:p>
          <a:p>
            <a:pPr rtl="0">
              <a:lnSpc>
                <a:spcPct val="95000"/>
              </a:lnSpc>
              <a:spcBef>
                <a:spcPct val="0"/>
              </a:spcBef>
              <a:buClr>
                <a:srgbClr val="231F20"/>
              </a:buClr>
              <a:tabLst>
                <a:tab pos="241300" algn="l"/>
              </a:tabLst>
            </a:pPr>
            <a:r>
              <a:rPr lang="en-GB" sz="1300" b="0" i="0" u="none" strike="noStrike" dirty="0" err="1">
                <a:highlight>
                  <a:srgbClr val="000000">
                    <a:alpha val="0"/>
                  </a:srgbClr>
                </a:highlight>
                <a:latin typeface="Roboto"/>
                <a:ea typeface="Roboto"/>
              </a:rPr>
              <a:t>antitetanic</a:t>
            </a:r>
            <a:endParaRPr lang="ru-RU" sz="1400" dirty="0">
              <a:latin typeface="Roboto" panose="02000000000000000000" pitchFamily="2" charset="0"/>
              <a:ea typeface="Roboto" panose="02000000000000000000" pitchFamily="2" charset="0"/>
            </a:endParaRP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a:highlight>
                  <a:srgbClr val="000000">
                    <a:alpha val="0"/>
                  </a:srgbClr>
                </a:highlight>
                <a:latin typeface="Roboto"/>
                <a:ea typeface="Roboto"/>
              </a:rPr>
              <a:t>14</a:t>
            </a:r>
            <a:endParaRPr lang="ru-RU" b="1">
              <a:latin typeface="Roboto" panose="02000000000000000000" pitchFamily="2" charset="0"/>
              <a:ea typeface="Roboto" panose="02000000000000000000" pitchFamily="2" charset="0"/>
            </a:endParaRPr>
          </a:p>
        </p:txBody>
      </p:sp>
      <p:pic>
        <p:nvPicPr>
          <p:cNvPr id="9" name="Рисунок 8">
            <a:extLst>
              <a:ext uri="{FF2B5EF4-FFF2-40B4-BE49-F238E27FC236}">
                <a16:creationId xmlns:a16="http://schemas.microsoft.com/office/drawing/2014/main" id="{4CBC7AA2-8F33-214C-AAF5-0F92FA571F76}"/>
              </a:ext>
            </a:extLst>
          </p:cNvPr>
          <p:cNvPicPr>
            <a:picLocks noChangeAspect="1"/>
          </p:cNvPicPr>
          <p:nvPr/>
        </p:nvPicPr>
        <p:blipFill>
          <a:blip r:embed="rId3"/>
          <a:srcRect l="82141"/>
          <a:stretch>
            <a:fillRect/>
          </a:stretch>
        </p:blipFill>
        <p:spPr>
          <a:xfrm>
            <a:off x="-9939" y="1120658"/>
            <a:ext cx="675894" cy="3784600"/>
          </a:xfrm>
          <a:prstGeom prst="rect">
            <a:avLst/>
          </a:prstGeom>
        </p:spPr>
      </p:pic>
      <p:sp>
        <p:nvSpPr>
          <p:cNvPr id="21" name="Прямоугольник 20">
            <a:extLst>
              <a:ext uri="{FF2B5EF4-FFF2-40B4-BE49-F238E27FC236}">
                <a16:creationId xmlns:a16="http://schemas.microsoft.com/office/drawing/2014/main" id="{1A39A5A4-EFE8-3F4C-9B30-75FD28C7D1EE}"/>
              </a:ext>
            </a:extLst>
          </p:cNvPr>
          <p:cNvSpPr/>
          <p:nvPr/>
        </p:nvSpPr>
        <p:spPr>
          <a:xfrm>
            <a:off x="5597525" y="900112"/>
            <a:ext cx="5094288" cy="590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p>
        </p:txBody>
      </p:sp>
      <p:sp>
        <p:nvSpPr>
          <p:cNvPr id="15" name="Объект 2">
            <a:extLst>
              <a:ext uri="{FF2B5EF4-FFF2-40B4-BE49-F238E27FC236}">
                <a16:creationId xmlns:a16="http://schemas.microsoft.com/office/drawing/2014/main" id="{3B0490D7-74BA-604B-85D7-1355F3384AA7}"/>
              </a:ext>
            </a:extLst>
          </p:cNvPr>
          <p:cNvSpPr txBox="1"/>
          <p:nvPr/>
        </p:nvSpPr>
        <p:spPr>
          <a:xfrm>
            <a:off x="5959475" y="2070100"/>
            <a:ext cx="3814764" cy="3822700"/>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95000"/>
              </a:lnSpc>
              <a:spcBef>
                <a:spcPts val="1200"/>
              </a:spcBef>
              <a:spcAft>
                <a:spcPts val="600"/>
              </a:spcAft>
              <a:buNone/>
            </a:pPr>
            <a:r>
              <a:rPr lang="en-GB" sz="2800" b="1" i="0" u="none" strike="noStrike" dirty="0">
                <a:solidFill>
                  <a:srgbClr val="FFFFFF"/>
                </a:solidFill>
                <a:highlight>
                  <a:srgbClr val="000000">
                    <a:alpha val="0"/>
                  </a:srgbClr>
                </a:highlight>
                <a:latin typeface="Roboto Condensed"/>
                <a:ea typeface="Roboto Condensed"/>
              </a:rPr>
              <a:t>2 MEDICINES </a:t>
            </a:r>
            <a:br>
              <a:rPr lang="en-GB" sz="2800" b="1" i="0" u="none" strike="noStrike" dirty="0">
                <a:solidFill>
                  <a:srgbClr val="FFFFFF"/>
                </a:solidFill>
                <a:highlight>
                  <a:srgbClr val="000000">
                    <a:alpha val="0"/>
                  </a:srgbClr>
                </a:highlight>
                <a:latin typeface="Roboto Condensed"/>
                <a:ea typeface="Roboto Condensed"/>
              </a:rPr>
            </a:br>
            <a:r>
              <a:rPr lang="en-GB" sz="2800" b="1" i="0" u="none" strike="noStrike" dirty="0">
                <a:solidFill>
                  <a:srgbClr val="FFFFFF"/>
                </a:solidFill>
                <a:highlight>
                  <a:srgbClr val="000000">
                    <a:alpha val="0"/>
                  </a:srgbClr>
                </a:highlight>
                <a:latin typeface="Roboto Condensed"/>
                <a:ea typeface="Roboto Condensed"/>
              </a:rPr>
              <a:t>ARE BEING DEVELOPED</a:t>
            </a:r>
          </a:p>
          <a:p>
            <a:pPr rtl="0">
              <a:lnSpc>
                <a:spcPct val="95000"/>
              </a:lnSpc>
              <a:spcBef>
                <a:spcPct val="0"/>
              </a:spcBef>
              <a:spcAft>
                <a:spcPts val="600"/>
              </a:spcAft>
              <a:buClr>
                <a:schemeClr val="bg1"/>
              </a:buClr>
              <a:tabLst>
                <a:tab pos="241300" algn="l"/>
              </a:tabLst>
            </a:pPr>
            <a:r>
              <a:rPr lang="en-GB" sz="1300" b="0" i="0" u="none" strike="noStrike" dirty="0">
                <a:solidFill>
                  <a:srgbClr val="FFFFFF"/>
                </a:solidFill>
                <a:highlight>
                  <a:srgbClr val="000000">
                    <a:alpha val="0"/>
                  </a:srgbClr>
                </a:highlight>
                <a:latin typeface="Roboto"/>
                <a:ea typeface="Roboto"/>
              </a:rPr>
              <a:t>Normal human immunoglobulin — </a:t>
            </a:r>
            <a:br>
              <a:rPr lang="en-GB" sz="1300" b="0" i="0" u="none" strike="noStrike" dirty="0">
                <a:solidFill>
                  <a:srgbClr val="FFFFFF"/>
                </a:solidFill>
                <a:highlight>
                  <a:srgbClr val="000000">
                    <a:alpha val="0"/>
                  </a:srgbClr>
                </a:highlight>
                <a:latin typeface="Roboto"/>
                <a:ea typeface="Roboto"/>
              </a:rPr>
            </a:br>
            <a:r>
              <a:rPr lang="en-GB" sz="1300" b="0" i="0" u="none" strike="noStrike" dirty="0" err="1">
                <a:solidFill>
                  <a:srgbClr val="FFFFFF"/>
                </a:solidFill>
                <a:highlight>
                  <a:srgbClr val="000000">
                    <a:alpha val="0"/>
                  </a:srgbClr>
                </a:highlight>
                <a:latin typeface="Roboto"/>
                <a:ea typeface="Roboto"/>
              </a:rPr>
              <a:t>BioGam</a:t>
            </a:r>
            <a:endParaRPr lang="en-GB" sz="1300" b="0" i="0" u="none" strike="noStrike" dirty="0">
              <a:solidFill>
                <a:srgbClr val="FFFFFF"/>
              </a:solidFill>
              <a:highlight>
                <a:srgbClr val="000000">
                  <a:alpha val="0"/>
                </a:srgbClr>
              </a:highlight>
              <a:latin typeface="Roboto"/>
              <a:ea typeface="Roboto"/>
            </a:endParaRPr>
          </a:p>
          <a:p>
            <a:pPr rtl="0">
              <a:lnSpc>
                <a:spcPct val="95000"/>
              </a:lnSpc>
              <a:spcBef>
                <a:spcPct val="0"/>
              </a:spcBef>
              <a:spcAft>
                <a:spcPts val="600"/>
              </a:spcAft>
              <a:buClr>
                <a:schemeClr val="bg1"/>
              </a:buClr>
              <a:tabLst>
                <a:tab pos="241300" algn="l"/>
              </a:tabLst>
            </a:pPr>
            <a:r>
              <a:rPr lang="en-GB" sz="1300" b="0" i="0" u="none" strike="noStrike" dirty="0">
                <a:solidFill>
                  <a:srgbClr val="FFFFFF"/>
                </a:solidFill>
                <a:highlight>
                  <a:srgbClr val="000000">
                    <a:alpha val="0"/>
                  </a:srgbClr>
                </a:highlight>
                <a:latin typeface="Roboto"/>
                <a:ea typeface="Roboto"/>
              </a:rPr>
              <a:t>Specific immunoglobulin </a:t>
            </a:r>
            <a:br>
              <a:rPr lang="en-GB" sz="1300" b="0" i="0" u="none" strike="noStrike" dirty="0">
                <a:solidFill>
                  <a:srgbClr val="FFFFFF"/>
                </a:solidFill>
                <a:highlight>
                  <a:srgbClr val="000000">
                    <a:alpha val="0"/>
                  </a:srgbClr>
                </a:highlight>
                <a:latin typeface="Roboto"/>
                <a:ea typeface="Roboto"/>
              </a:rPr>
            </a:br>
            <a:r>
              <a:rPr lang="en-GB" sz="1300" b="0" i="0" u="none" strike="noStrike" dirty="0">
                <a:solidFill>
                  <a:srgbClr val="FFFFFF"/>
                </a:solidFill>
                <a:highlight>
                  <a:srgbClr val="000000">
                    <a:alpha val="0"/>
                  </a:srgbClr>
                </a:highlight>
                <a:latin typeface="Roboto"/>
                <a:ea typeface="Roboto"/>
              </a:rPr>
              <a:t>against hepatitis B — </a:t>
            </a:r>
            <a:r>
              <a:rPr lang="en-GB" sz="1300" b="0" i="0" u="none" strike="noStrike" dirty="0" err="1">
                <a:solidFill>
                  <a:srgbClr val="FFFFFF"/>
                </a:solidFill>
                <a:highlight>
                  <a:srgbClr val="000000">
                    <a:alpha val="0"/>
                  </a:srgbClr>
                </a:highlight>
                <a:latin typeface="Roboto"/>
                <a:ea typeface="Roboto"/>
              </a:rPr>
              <a:t>AntihepNeo</a:t>
            </a:r>
            <a:endParaRPr lang="en-US" sz="1300" dirty="0">
              <a:solidFill>
                <a:schemeClr val="bg1"/>
              </a:solidFill>
              <a:latin typeface="Roboto" panose="02000000000000000000" pitchFamily="2" charset="0"/>
              <a:ea typeface="Roboto" panose="02000000000000000000" pitchFamily="2" charset="0"/>
            </a:endParaRPr>
          </a:p>
          <a:p>
            <a:pPr>
              <a:lnSpc>
                <a:spcPct val="95000"/>
              </a:lnSpc>
              <a:spcBef>
                <a:spcPct val="0"/>
              </a:spcBef>
              <a:spcAft>
                <a:spcPts val="600"/>
              </a:spcAft>
              <a:buClr>
                <a:schemeClr val="bg1"/>
              </a:buClr>
              <a:tabLst>
                <a:tab pos="241300" algn="l"/>
              </a:tabLst>
            </a:pPr>
            <a:endParaRPr lang="en-US" sz="1300" dirty="0">
              <a:solidFill>
                <a:schemeClr val="bg1"/>
              </a:solidFill>
              <a:latin typeface="Roboto" panose="02000000000000000000" pitchFamily="2" charset="0"/>
              <a:ea typeface="Roboto" panose="02000000000000000000" pitchFamily="2" charset="0"/>
            </a:endParaRPr>
          </a:p>
          <a:p>
            <a:pPr marL="0" indent="0" rtl="0">
              <a:lnSpc>
                <a:spcPct val="95000"/>
              </a:lnSpc>
              <a:spcBef>
                <a:spcPct val="0"/>
              </a:spcBef>
              <a:spcAft>
                <a:spcPts val="600"/>
              </a:spcAft>
              <a:buClr>
                <a:schemeClr val="bg1"/>
              </a:buClr>
              <a:buNone/>
              <a:tabLst>
                <a:tab pos="241300" algn="l"/>
              </a:tabLst>
            </a:pPr>
            <a:r>
              <a:rPr lang="en-GB" sz="1300" b="0" i="0" u="none" strike="noStrike" dirty="0">
                <a:solidFill>
                  <a:srgbClr val="FFFFFF"/>
                </a:solidFill>
                <a:highlight>
                  <a:srgbClr val="000000">
                    <a:alpha val="0"/>
                  </a:srgbClr>
                </a:highlight>
                <a:latin typeface="Roboto"/>
                <a:ea typeface="Roboto"/>
              </a:rPr>
              <a:t>Industrial production of </a:t>
            </a:r>
            <a:r>
              <a:rPr lang="en-GB" sz="1300" b="0" i="0" u="none" strike="noStrike" dirty="0" err="1">
                <a:solidFill>
                  <a:srgbClr val="FFFFFF"/>
                </a:solidFill>
                <a:highlight>
                  <a:srgbClr val="000000">
                    <a:alpha val="0"/>
                  </a:srgbClr>
                </a:highlight>
                <a:latin typeface="Roboto"/>
                <a:ea typeface="Roboto"/>
              </a:rPr>
              <a:t>immunoglobulins</a:t>
            </a:r>
            <a:r>
              <a:rPr lang="en-GB" sz="1300" b="0" i="0" u="none" strike="noStrike" dirty="0">
                <a:solidFill>
                  <a:srgbClr val="FFFFFF"/>
                </a:solidFill>
                <a:highlight>
                  <a:srgbClr val="000000">
                    <a:alpha val="0"/>
                  </a:srgbClr>
                </a:highlight>
                <a:latin typeface="Roboto"/>
                <a:ea typeface="Roboto"/>
              </a:rPr>
              <a:t> using chromatography methods is planned.</a:t>
            </a:r>
          </a:p>
          <a:p>
            <a:pPr marL="0" indent="0" rtl="0">
              <a:lnSpc>
                <a:spcPct val="95000"/>
              </a:lnSpc>
              <a:spcBef>
                <a:spcPct val="0"/>
              </a:spcBef>
              <a:spcAft>
                <a:spcPts val="600"/>
              </a:spcAft>
              <a:buClr>
                <a:schemeClr val="bg1"/>
              </a:buClr>
              <a:buNone/>
              <a:tabLst>
                <a:tab pos="241300" algn="l"/>
              </a:tabLst>
            </a:pPr>
            <a:r>
              <a:rPr lang="en-GB" sz="1300" b="0" i="0" u="none" strike="noStrike" dirty="0">
                <a:solidFill>
                  <a:srgbClr val="FFFFFF"/>
                </a:solidFill>
                <a:highlight>
                  <a:srgbClr val="000000">
                    <a:alpha val="0"/>
                  </a:srgbClr>
                </a:highlight>
                <a:latin typeface="Roboto"/>
                <a:ea typeface="Roboto"/>
              </a:rPr>
              <a:t>The technology of blood products production includes stages that provide for additional viral safety of the manufactured medicines</a:t>
            </a:r>
          </a:p>
          <a:p>
            <a:pPr marL="0" indent="0">
              <a:lnSpc>
                <a:spcPct val="95000"/>
              </a:lnSpc>
              <a:spcBef>
                <a:spcPct val="0"/>
              </a:spcBef>
              <a:spcAft>
                <a:spcPts val="600"/>
              </a:spcAft>
              <a:buClr>
                <a:schemeClr val="bg1"/>
              </a:buClr>
              <a:buNone/>
              <a:tabLst>
                <a:tab pos="241300" algn="l"/>
              </a:tabLst>
            </a:pPr>
            <a:endParaRPr lang="en-US" sz="1300" dirty="0">
              <a:solidFill>
                <a:schemeClr val="bg1"/>
              </a:solidFill>
              <a:latin typeface="Roboto" panose="02000000000000000000" pitchFamily="2" charset="0"/>
              <a:ea typeface="Roboto" panose="02000000000000000000" pitchFamily="2" charset="0"/>
            </a:endParaRPr>
          </a:p>
        </p:txBody>
      </p:sp>
      <p:pic>
        <p:nvPicPr>
          <p:cNvPr id="16" name="Рисунок 15">
            <a:extLst>
              <a:ext uri="{FF2B5EF4-FFF2-40B4-BE49-F238E27FC236}">
                <a16:creationId xmlns:a16="http://schemas.microsoft.com/office/drawing/2014/main" id="{4FA1AD87-749B-7B4B-8933-84EE29245CD6}"/>
              </a:ext>
            </a:extLst>
          </p:cNvPr>
          <p:cNvPicPr>
            <a:picLocks noChangeAspect="1"/>
          </p:cNvPicPr>
          <p:nvPr/>
        </p:nvPicPr>
        <p:blipFill>
          <a:blip r:embed="rId4"/>
          <a:srcRect t="33888" r="25877"/>
          <a:stretch>
            <a:fillRect/>
          </a:stretch>
        </p:blipFill>
        <p:spPr>
          <a:xfrm>
            <a:off x="6618821" y="-1"/>
            <a:ext cx="4075683" cy="1846709"/>
          </a:xfrm>
          <a:prstGeom prst="rect">
            <a:avLst/>
          </a:prstGeom>
        </p:spPr>
      </p:pic>
      <p:pic>
        <p:nvPicPr>
          <p:cNvPr id="17" name="Рисунок 16">
            <a:extLst>
              <a:ext uri="{FF2B5EF4-FFF2-40B4-BE49-F238E27FC236}">
                <a16:creationId xmlns:a16="http://schemas.microsoft.com/office/drawing/2014/main" id="{72F3D9C7-F914-7342-98DD-E14B44DD3588}"/>
              </a:ext>
            </a:extLst>
          </p:cNvPr>
          <p:cNvPicPr>
            <a:picLocks noChangeAspect="1"/>
          </p:cNvPicPr>
          <p:nvPr/>
        </p:nvPicPr>
        <p:blipFill>
          <a:blip r:embed="rId5"/>
          <a:srcRect b="50000"/>
          <a:stretch>
            <a:fillRect/>
          </a:stretch>
        </p:blipFill>
        <p:spPr>
          <a:xfrm>
            <a:off x="5959475" y="5661025"/>
            <a:ext cx="3797300" cy="1898650"/>
          </a:xfrm>
          <a:prstGeom prst="rect">
            <a:avLst/>
          </a:prstGeom>
        </p:spPr>
      </p:pic>
    </p:spTree>
    <p:extLst>
      <p:ext uri="{BB962C8B-B14F-4D97-AF65-F5344CB8AC3E}">
        <p14:creationId xmlns:p14="http://schemas.microsoft.com/office/powerpoint/2010/main" val="27533726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E2B660-73D1-1742-92ED-44D093AC24D0}"/>
              </a:ext>
            </a:extLst>
          </p:cNvPr>
          <p:cNvSpPr>
            <a:spLocks noGrp="1"/>
          </p:cNvSpPr>
          <p:nvPr>
            <p:ph type="title"/>
          </p:nvPr>
        </p:nvSpPr>
        <p:spPr>
          <a:xfrm>
            <a:off x="917574" y="423821"/>
            <a:ext cx="4055259" cy="664724"/>
          </a:xfrm>
        </p:spPr>
        <p:txBody>
          <a:bodyPr>
            <a:noAutofit/>
          </a:bodyPr>
          <a:lstStyle/>
          <a:p>
            <a:pPr rtl="0"/>
            <a:r>
              <a:rPr lang="en-GB" sz="3600" b="1" i="0" u="none" strike="noStrike" dirty="0">
                <a:highlight>
                  <a:srgbClr val="000000">
                    <a:alpha val="0"/>
                  </a:srgbClr>
                </a:highlight>
                <a:latin typeface="Roboto Condensed"/>
                <a:ea typeface="Roboto Condensed"/>
              </a:rPr>
              <a:t>BACTERIOPHAGES </a:t>
            </a:r>
          </a:p>
        </p:txBody>
      </p:sp>
      <p:sp>
        <p:nvSpPr>
          <p:cNvPr id="3" name="Объект 2">
            <a:extLst>
              <a:ext uri="{FF2B5EF4-FFF2-40B4-BE49-F238E27FC236}">
                <a16:creationId xmlns:a16="http://schemas.microsoft.com/office/drawing/2014/main" id="{D612D142-14C6-DD43-9FE4-889806332AC6}"/>
              </a:ext>
            </a:extLst>
          </p:cNvPr>
          <p:cNvSpPr>
            <a:spLocks noGrp="1"/>
          </p:cNvSpPr>
          <p:nvPr>
            <p:ph idx="1"/>
          </p:nvPr>
        </p:nvSpPr>
        <p:spPr>
          <a:xfrm>
            <a:off x="917575" y="1120268"/>
            <a:ext cx="4176714" cy="5907889"/>
          </a:xfrm>
        </p:spPr>
        <p:txBody>
          <a:bodyPr>
            <a:noAutofit/>
          </a:bodyPr>
          <a:lstStyle/>
          <a:p>
            <a:pPr marL="0" indent="0" rtl="0">
              <a:lnSpc>
                <a:spcPct val="100000"/>
              </a:lnSpc>
              <a:buNone/>
            </a:pPr>
            <a:r>
              <a:rPr lang="en-GB" sz="1300" b="1" i="0" u="none" strike="noStrike" dirty="0">
                <a:solidFill>
                  <a:srgbClr val="009E59"/>
                </a:solidFill>
                <a:highlight>
                  <a:srgbClr val="000000">
                    <a:alpha val="0"/>
                  </a:srgbClr>
                </a:highlight>
                <a:latin typeface="Roboto"/>
                <a:ea typeface="Roboto"/>
              </a:rPr>
              <a:t>SPA </a:t>
            </a:r>
            <a:r>
              <a:rPr lang="en-GB" sz="1300" b="1" i="0" u="none" strike="noStrike" dirty="0" err="1">
                <a:solidFill>
                  <a:srgbClr val="009E59"/>
                </a:solidFill>
                <a:highlight>
                  <a:srgbClr val="000000">
                    <a:alpha val="0"/>
                  </a:srgbClr>
                </a:highlight>
                <a:latin typeface="Roboto"/>
                <a:ea typeface="Roboto"/>
              </a:rPr>
              <a:t>Microgen</a:t>
            </a:r>
            <a:r>
              <a:rPr lang="en-GB" sz="1300" b="1" i="0" u="none" strike="noStrike" dirty="0">
                <a:solidFill>
                  <a:srgbClr val="009E59"/>
                </a:solidFill>
                <a:highlight>
                  <a:srgbClr val="000000">
                    <a:alpha val="0"/>
                  </a:srgbClr>
                </a:highlight>
                <a:latin typeface="Roboto"/>
                <a:ea typeface="Roboto"/>
              </a:rPr>
              <a:t> JSC</a:t>
            </a:r>
            <a:br>
              <a:rPr lang="en-GB" sz="1300" b="1" i="0" u="none" strike="noStrike" dirty="0">
                <a:solidFill>
                  <a:srgbClr val="009E59"/>
                </a:solidFill>
                <a:highlight>
                  <a:srgbClr val="000000">
                    <a:alpha val="0"/>
                  </a:srgbClr>
                </a:highlight>
                <a:latin typeface="Roboto"/>
                <a:ea typeface="Roboto"/>
              </a:rPr>
            </a:br>
            <a:r>
              <a:rPr lang="en-GB" sz="1300" b="1" i="0" u="none" strike="noStrike" dirty="0">
                <a:solidFill>
                  <a:srgbClr val="009E59"/>
                </a:solidFill>
                <a:highlight>
                  <a:srgbClr val="000000">
                    <a:alpha val="0"/>
                  </a:srgbClr>
                </a:highlight>
                <a:latin typeface="Roboto"/>
                <a:ea typeface="Roboto"/>
              </a:rPr>
              <a:t>is the sole manufacturer of </a:t>
            </a:r>
            <a:r>
              <a:rPr lang="en-GB" sz="1300" b="1" i="0" u="none" strike="noStrike" dirty="0" err="1">
                <a:solidFill>
                  <a:srgbClr val="009E59"/>
                </a:solidFill>
                <a:highlight>
                  <a:srgbClr val="000000">
                    <a:alpha val="0"/>
                  </a:srgbClr>
                </a:highlight>
                <a:latin typeface="Roboto"/>
                <a:ea typeface="Roboto"/>
              </a:rPr>
              <a:t>bacteriophages</a:t>
            </a:r>
            <a:r>
              <a:rPr lang="en-GB" sz="1300" b="1" i="0" u="none" strike="noStrike" dirty="0">
                <a:solidFill>
                  <a:srgbClr val="009E59"/>
                </a:solidFill>
                <a:highlight>
                  <a:srgbClr val="000000">
                    <a:alpha val="0"/>
                  </a:srgbClr>
                </a:highlight>
                <a:latin typeface="Roboto"/>
                <a:ea typeface="Roboto"/>
              </a:rPr>
              <a:t> on the territory of the Russian Federation</a:t>
            </a:r>
          </a:p>
          <a:p>
            <a:pPr rtl="0">
              <a:lnSpc>
                <a:spcPct val="100000"/>
              </a:lnSpc>
              <a:spcBef>
                <a:spcPts val="1200"/>
              </a:spcBef>
              <a:buClr>
                <a:schemeClr val="accent6"/>
              </a:buClr>
            </a:pPr>
            <a:r>
              <a:rPr lang="en-GB" sz="2000" b="1" i="0" u="none" strike="noStrike" dirty="0">
                <a:solidFill>
                  <a:srgbClr val="009E59"/>
                </a:solidFill>
                <a:highlight>
                  <a:srgbClr val="000000">
                    <a:alpha val="0"/>
                  </a:srgbClr>
                </a:highlight>
                <a:latin typeface="Roboto Condensed"/>
                <a:ea typeface="Roboto Condensed"/>
              </a:rPr>
              <a:t>11 TITLES</a:t>
            </a:r>
          </a:p>
          <a:p>
            <a:pPr rtl="0">
              <a:lnSpc>
                <a:spcPct val="100000"/>
              </a:lnSpc>
              <a:spcBef>
                <a:spcPts val="1200"/>
              </a:spcBef>
              <a:buClr>
                <a:schemeClr val="accent6"/>
              </a:buClr>
            </a:pPr>
            <a:r>
              <a:rPr lang="en-GB" sz="2000" b="1" i="0" u="none" strike="noStrike" dirty="0">
                <a:solidFill>
                  <a:srgbClr val="009E59"/>
                </a:solidFill>
                <a:highlight>
                  <a:srgbClr val="000000">
                    <a:alpha val="0"/>
                  </a:srgbClr>
                </a:highlight>
                <a:latin typeface="Roboto Condensed"/>
                <a:ea typeface="Roboto Condensed"/>
              </a:rPr>
              <a:t>1.8 MILLION PACKAGES</a:t>
            </a:r>
          </a:p>
          <a:p>
            <a:pPr rtl="0">
              <a:lnSpc>
                <a:spcPct val="100000"/>
              </a:lnSpc>
              <a:spcBef>
                <a:spcPts val="1200"/>
              </a:spcBef>
              <a:buClr>
                <a:schemeClr val="accent6"/>
              </a:buClr>
              <a:tabLst>
                <a:tab pos="241300" algn="l"/>
              </a:tabLst>
            </a:pPr>
            <a:r>
              <a:rPr lang="en-GB" sz="2000" b="1" i="0" u="none" strike="noStrike" dirty="0">
                <a:solidFill>
                  <a:srgbClr val="009E59"/>
                </a:solidFill>
                <a:highlight>
                  <a:srgbClr val="000000">
                    <a:alpha val="0"/>
                  </a:srgbClr>
                </a:highlight>
                <a:latin typeface="Roboto Condensed"/>
                <a:ea typeface="Roboto Condensed"/>
              </a:rPr>
              <a:t>80 YEARS OF SUCCESSFUL USE</a:t>
            </a:r>
          </a:p>
          <a:p>
            <a:pPr marL="0" lvl="0" indent="0" rtl="0">
              <a:lnSpc>
                <a:spcPct val="100000"/>
              </a:lnSpc>
              <a:buNone/>
            </a:pPr>
            <a:r>
              <a:rPr lang="en-GB" sz="1200" b="0" i="0" u="none" strike="noStrike" dirty="0" err="1">
                <a:solidFill>
                  <a:srgbClr val="000000"/>
                </a:solidFill>
                <a:highlight>
                  <a:srgbClr val="000000">
                    <a:alpha val="0"/>
                  </a:srgbClr>
                </a:highlight>
                <a:latin typeface="Roboto"/>
                <a:ea typeface="Roboto"/>
              </a:rPr>
              <a:t>Bacteriophages</a:t>
            </a:r>
            <a:r>
              <a:rPr lang="en-GB" sz="1200" b="0" i="0" u="none" strike="noStrike" dirty="0">
                <a:solidFill>
                  <a:srgbClr val="000000"/>
                </a:solidFill>
                <a:highlight>
                  <a:srgbClr val="000000">
                    <a:alpha val="0"/>
                  </a:srgbClr>
                </a:highlight>
                <a:latin typeface="Roboto"/>
                <a:ea typeface="Roboto"/>
              </a:rPr>
              <a:t> by SPA </a:t>
            </a:r>
            <a:r>
              <a:rPr lang="en-GB" sz="1200" b="0" i="0" u="none" strike="noStrike" dirty="0" err="1">
                <a:solidFill>
                  <a:srgbClr val="000000"/>
                </a:solidFill>
                <a:highlight>
                  <a:srgbClr val="000000">
                    <a:alpha val="0"/>
                  </a:srgbClr>
                </a:highlight>
                <a:latin typeface="Roboto"/>
                <a:ea typeface="Roboto"/>
              </a:rPr>
              <a:t>Microgen</a:t>
            </a:r>
            <a:r>
              <a:rPr lang="en-GB" sz="1200" b="0" i="0" u="none" strike="noStrike" dirty="0">
                <a:solidFill>
                  <a:srgbClr val="000000"/>
                </a:solidFill>
                <a:highlight>
                  <a:srgbClr val="000000">
                    <a:alpha val="0"/>
                  </a:srgbClr>
                </a:highlight>
                <a:latin typeface="Roboto"/>
                <a:ea typeface="Roboto"/>
              </a:rPr>
              <a:t> JSC are used to prevent possible mass outbreaks of infectious diseases in flood areas, as well as in emergency situations </a:t>
            </a:r>
            <a:br>
              <a:rPr lang="en-GB" sz="1200" b="0" i="0" u="none" strike="noStrike" dirty="0">
                <a:solidFill>
                  <a:srgbClr val="000000"/>
                </a:solidFill>
                <a:highlight>
                  <a:srgbClr val="000000">
                    <a:alpha val="0"/>
                  </a:srgbClr>
                </a:highlight>
                <a:latin typeface="Roboto"/>
                <a:ea typeface="Roboto"/>
              </a:rPr>
            </a:br>
            <a:r>
              <a:rPr lang="en-GB" sz="1200" b="0" i="0" u="none" strike="noStrike" dirty="0">
                <a:solidFill>
                  <a:srgbClr val="000000"/>
                </a:solidFill>
                <a:highlight>
                  <a:srgbClr val="000000">
                    <a:alpha val="0"/>
                  </a:srgbClr>
                </a:highlight>
                <a:latin typeface="Roboto"/>
                <a:ea typeface="Roboto"/>
              </a:rPr>
              <a:t>caused by floods</a:t>
            </a:r>
          </a:p>
          <a:p>
            <a:pPr>
              <a:lnSpc>
                <a:spcPct val="95000"/>
              </a:lnSpc>
              <a:spcBef>
                <a:spcPts val="1200"/>
              </a:spcBef>
              <a:buClr>
                <a:schemeClr val="accent6"/>
              </a:buClr>
              <a:tabLst>
                <a:tab pos="241300" algn="l"/>
              </a:tabLst>
            </a:pPr>
            <a:endParaRPr lang="ru-RU" sz="2000" b="1" dirty="0">
              <a:solidFill>
                <a:schemeClr val="accent6"/>
              </a:solidFill>
              <a:latin typeface="Roboto Condensed" panose="02000000000000000000" pitchFamily="2" charset="0"/>
            </a:endParaRP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a:highlight>
                  <a:srgbClr val="000000">
                    <a:alpha val="0"/>
                  </a:srgbClr>
                </a:highlight>
                <a:latin typeface="Roboto"/>
                <a:ea typeface="Roboto"/>
              </a:rPr>
              <a:t>15</a:t>
            </a:r>
            <a:endParaRPr lang="ru-RU" b="1">
              <a:latin typeface="Roboto" panose="02000000000000000000" pitchFamily="2" charset="0"/>
              <a:ea typeface="Roboto" panose="02000000000000000000" pitchFamily="2" charset="0"/>
            </a:endParaRPr>
          </a:p>
        </p:txBody>
      </p:sp>
      <p:sp>
        <p:nvSpPr>
          <p:cNvPr id="15" name="Объект 2">
            <a:extLst>
              <a:ext uri="{FF2B5EF4-FFF2-40B4-BE49-F238E27FC236}">
                <a16:creationId xmlns:a16="http://schemas.microsoft.com/office/drawing/2014/main" id="{3B0490D7-74BA-604B-85D7-1355F3384AA7}"/>
              </a:ext>
            </a:extLst>
          </p:cNvPr>
          <p:cNvSpPr txBox="1"/>
          <p:nvPr/>
        </p:nvSpPr>
        <p:spPr>
          <a:xfrm>
            <a:off x="5718980" y="1007327"/>
            <a:ext cx="4055259" cy="5379554"/>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spcAft>
                <a:spcPts val="600"/>
              </a:spcAft>
              <a:buClr>
                <a:schemeClr val="tx1"/>
              </a:buClr>
              <a:buNone/>
              <a:tabLst>
                <a:tab pos="241300" algn="l"/>
              </a:tabLst>
            </a:pPr>
            <a:r>
              <a:rPr lang="en-GB" sz="1600" b="1" i="0" u="none" strike="noStrike" dirty="0">
                <a:highlight>
                  <a:srgbClr val="000000">
                    <a:alpha val="0"/>
                  </a:srgbClr>
                </a:highlight>
                <a:latin typeface="Roboto"/>
                <a:ea typeface="Roboto"/>
              </a:rPr>
              <a:t>NEW MEDICINES BEING DEVELOPED</a:t>
            </a:r>
          </a:p>
          <a:p>
            <a:pPr rtl="0">
              <a:lnSpc>
                <a:spcPct val="120000"/>
              </a:lnSpc>
              <a:spcBef>
                <a:spcPct val="0"/>
              </a:spcBef>
              <a:buClr>
                <a:schemeClr val="tx1"/>
              </a:buClr>
              <a:tabLst>
                <a:tab pos="241300" algn="l"/>
              </a:tabLst>
            </a:pPr>
            <a:r>
              <a:rPr lang="en-GB" sz="1300" b="0" i="0" u="none" strike="noStrike" dirty="0" err="1">
                <a:highlight>
                  <a:srgbClr val="000000">
                    <a:alpha val="0"/>
                  </a:srgbClr>
                </a:highlight>
                <a:latin typeface="Roboto"/>
                <a:ea typeface="Roboto"/>
              </a:rPr>
              <a:t>Difag</a:t>
            </a:r>
            <a:endParaRPr lang="ru-RU" sz="1300" dirty="0">
              <a:latin typeface="Roboto" panose="02000000000000000000" pitchFamily="2" charset="0"/>
              <a:ea typeface="Roboto" panose="02000000000000000000" pitchFamily="2" charset="0"/>
            </a:endParaRPr>
          </a:p>
          <a:p>
            <a:pPr rtl="0">
              <a:lnSpc>
                <a:spcPct val="120000"/>
              </a:lnSpc>
              <a:spcBef>
                <a:spcPct val="0"/>
              </a:spcBef>
              <a:buClr>
                <a:schemeClr val="tx1"/>
              </a:buClr>
              <a:tabLst>
                <a:tab pos="241300" algn="l"/>
              </a:tabLst>
            </a:pPr>
            <a:r>
              <a:rPr lang="en-GB" sz="1300" b="0" i="0" u="none" strike="noStrike" dirty="0" err="1">
                <a:highlight>
                  <a:srgbClr val="000000">
                    <a:alpha val="0"/>
                  </a:srgbClr>
                </a:highlight>
                <a:latin typeface="Roboto"/>
                <a:ea typeface="Roboto"/>
              </a:rPr>
              <a:t>Enterobacter</a:t>
            </a:r>
            <a:endParaRPr lang="ru-RU" sz="1300" dirty="0">
              <a:latin typeface="Roboto" panose="02000000000000000000" pitchFamily="2" charset="0"/>
              <a:ea typeface="Roboto" panose="02000000000000000000" pitchFamily="2" charset="0"/>
            </a:endParaRPr>
          </a:p>
          <a:p>
            <a:pPr rtl="0">
              <a:lnSpc>
                <a:spcPct val="120000"/>
              </a:lnSpc>
              <a:spcBef>
                <a:spcPct val="0"/>
              </a:spcBef>
              <a:buClr>
                <a:schemeClr val="tx1"/>
              </a:buClr>
              <a:tabLst>
                <a:tab pos="241300" algn="l"/>
              </a:tabLst>
            </a:pPr>
            <a:r>
              <a:rPr lang="en-GB" sz="1300" b="0" i="0" u="none" strike="noStrike" dirty="0">
                <a:highlight>
                  <a:srgbClr val="000000">
                    <a:alpha val="0"/>
                  </a:srgbClr>
                </a:highlight>
                <a:latin typeface="Roboto"/>
                <a:ea typeface="Roboto"/>
              </a:rPr>
              <a:t>New </a:t>
            </a:r>
            <a:r>
              <a:rPr lang="en-GB" sz="1300" b="0" i="0" u="none" strike="noStrike" dirty="0" err="1">
                <a:highlight>
                  <a:srgbClr val="000000">
                    <a:alpha val="0"/>
                  </a:srgbClr>
                </a:highlight>
                <a:latin typeface="Roboto"/>
                <a:ea typeface="Roboto"/>
              </a:rPr>
              <a:t>bacteriophage</a:t>
            </a:r>
            <a:r>
              <a:rPr lang="en-GB" sz="1300" b="0" i="0" u="none" strike="noStrike" dirty="0">
                <a:highlight>
                  <a:srgbClr val="000000">
                    <a:alpha val="0"/>
                  </a:srgbClr>
                </a:highlight>
                <a:latin typeface="Roboto"/>
                <a:ea typeface="Roboto"/>
              </a:rPr>
              <a:t> cocktails</a:t>
            </a:r>
          </a:p>
          <a:p>
            <a:pPr marL="0" indent="0" rtl="0">
              <a:lnSpc>
                <a:spcPct val="100000"/>
              </a:lnSpc>
              <a:spcBef>
                <a:spcPct val="0"/>
              </a:spcBef>
              <a:spcAft>
                <a:spcPts val="600"/>
              </a:spcAft>
              <a:buClr>
                <a:schemeClr val="tx1"/>
              </a:buClr>
              <a:buNone/>
              <a:tabLst>
                <a:tab pos="241300" algn="l"/>
              </a:tabLst>
            </a:pPr>
            <a:r>
              <a:rPr lang="en-GB" sz="1600" b="1" i="0" u="none" strike="noStrike" dirty="0">
                <a:highlight>
                  <a:srgbClr val="000000">
                    <a:alpha val="0"/>
                  </a:srgbClr>
                </a:highlight>
                <a:latin typeface="Roboto"/>
                <a:ea typeface="Roboto"/>
              </a:rPr>
              <a:t>NEW DOSAGE FORMS</a:t>
            </a:r>
          </a:p>
          <a:p>
            <a:pPr marL="0" indent="0" rtl="0">
              <a:lnSpc>
                <a:spcPct val="100000"/>
              </a:lnSpc>
              <a:spcBef>
                <a:spcPct val="0"/>
              </a:spcBef>
              <a:spcAft>
                <a:spcPts val="600"/>
              </a:spcAft>
              <a:buClr>
                <a:schemeClr val="tx1"/>
              </a:buClr>
              <a:buNone/>
              <a:tabLst>
                <a:tab pos="241300" algn="l"/>
              </a:tabLst>
            </a:pPr>
            <a:r>
              <a:rPr lang="en-GB" sz="1300" b="0" i="0" u="none" strike="noStrike" dirty="0">
                <a:highlight>
                  <a:srgbClr val="000000">
                    <a:alpha val="0"/>
                  </a:srgbClr>
                </a:highlight>
                <a:latin typeface="Roboto"/>
                <a:ea typeface="Roboto"/>
              </a:rPr>
              <a:t>being developed: capsules, spray, gel, </a:t>
            </a:r>
            <a:br>
              <a:rPr lang="en-GB" sz="1300" b="0" i="0" u="none" strike="noStrike" dirty="0">
                <a:highlight>
                  <a:srgbClr val="000000">
                    <a:alpha val="0"/>
                  </a:srgbClr>
                </a:highlight>
                <a:latin typeface="Roboto"/>
                <a:ea typeface="Roboto"/>
              </a:rPr>
            </a:br>
            <a:r>
              <a:rPr lang="en-GB" sz="1300" b="0" i="0" u="none" strike="noStrike" dirty="0">
                <a:highlight>
                  <a:srgbClr val="000000">
                    <a:alpha val="0"/>
                  </a:srgbClr>
                </a:highlight>
                <a:latin typeface="Roboto"/>
                <a:ea typeface="Roboto"/>
              </a:rPr>
              <a:t>wound sponges, suppositories</a:t>
            </a:r>
          </a:p>
          <a:p>
            <a:pPr marL="0" indent="0">
              <a:lnSpc>
                <a:spcPct val="95000"/>
              </a:lnSpc>
              <a:spcBef>
                <a:spcPct val="0"/>
              </a:spcBef>
              <a:spcAft>
                <a:spcPts val="600"/>
              </a:spcAft>
              <a:buClr>
                <a:schemeClr val="tx1"/>
              </a:buClr>
              <a:buNone/>
              <a:tabLst>
                <a:tab pos="241300" algn="l"/>
              </a:tabLst>
            </a:pPr>
            <a:endParaRPr lang="ru-RU" sz="1300" dirty="0">
              <a:latin typeface="Roboto" panose="02000000000000000000" pitchFamily="2" charset="0"/>
            </a:endParaRPr>
          </a:p>
          <a:p>
            <a:pPr marL="0" indent="0">
              <a:lnSpc>
                <a:spcPct val="95000"/>
              </a:lnSpc>
              <a:spcBef>
                <a:spcPct val="0"/>
              </a:spcBef>
              <a:spcAft>
                <a:spcPts val="600"/>
              </a:spcAft>
              <a:buClr>
                <a:schemeClr val="tx1"/>
              </a:buClr>
              <a:buNone/>
              <a:tabLst>
                <a:tab pos="241300" algn="l"/>
              </a:tabLst>
            </a:pPr>
            <a:endParaRPr lang="ru-RU" sz="1300" dirty="0">
              <a:latin typeface="Roboto" panose="02000000000000000000" pitchFamily="2" charset="0"/>
            </a:endParaRPr>
          </a:p>
          <a:p>
            <a:pPr marL="0" indent="0" rtl="0">
              <a:lnSpc>
                <a:spcPct val="100000"/>
              </a:lnSpc>
              <a:spcBef>
                <a:spcPct val="0"/>
              </a:spcBef>
              <a:spcAft>
                <a:spcPts val="600"/>
              </a:spcAft>
              <a:buClr>
                <a:schemeClr val="tx1"/>
              </a:buClr>
              <a:buNone/>
              <a:tabLst>
                <a:tab pos="241300" algn="l"/>
              </a:tabLst>
            </a:pPr>
            <a:r>
              <a:rPr lang="en-GB" sz="1600" b="1" i="0" u="none" strike="noStrike" dirty="0">
                <a:highlight>
                  <a:srgbClr val="000000">
                    <a:alpha val="0"/>
                  </a:srgbClr>
                </a:highlight>
                <a:latin typeface="Roboto"/>
                <a:ea typeface="Roboto"/>
              </a:rPr>
              <a:t>ADVANTAGES:</a:t>
            </a:r>
          </a:p>
          <a:p>
            <a:pPr rtl="0">
              <a:lnSpc>
                <a:spcPct val="110000"/>
              </a:lnSpc>
              <a:spcBef>
                <a:spcPct val="0"/>
              </a:spcBef>
              <a:spcAft>
                <a:spcPts val="600"/>
              </a:spcAft>
              <a:buClr>
                <a:schemeClr val="tx1"/>
              </a:buClr>
              <a:tabLst>
                <a:tab pos="241300" algn="l"/>
              </a:tabLst>
              <a:defRPr sz="2200" b="1">
                <a:solidFill>
                  <a:srgbClr val="000000"/>
                </a:solidFill>
              </a:defRPr>
            </a:pPr>
            <a:r>
              <a:rPr lang="en-GB" sz="1300" b="1" i="0" u="none" strike="noStrike" dirty="0">
                <a:highlight>
                  <a:srgbClr val="000000">
                    <a:alpha val="0"/>
                  </a:srgbClr>
                </a:highlight>
                <a:latin typeface="Roboto"/>
                <a:ea typeface="Roboto"/>
              </a:rPr>
              <a:t>Targeted to destroy pathogenic bacteria, preserving the normal </a:t>
            </a:r>
            <a:r>
              <a:rPr lang="en-GB" sz="1300" b="1" i="0" u="none" strike="noStrike" dirty="0" err="1">
                <a:highlight>
                  <a:srgbClr val="000000">
                    <a:alpha val="0"/>
                  </a:srgbClr>
                </a:highlight>
                <a:latin typeface="Roboto"/>
                <a:ea typeface="Roboto"/>
              </a:rPr>
              <a:t>microflora</a:t>
            </a:r>
            <a:endParaRPr lang="en-GB" sz="1300" b="1" i="0" u="none" strike="noStrike" dirty="0">
              <a:highlight>
                <a:srgbClr val="000000">
                  <a:alpha val="0"/>
                </a:srgbClr>
              </a:highlight>
              <a:latin typeface="Roboto"/>
              <a:ea typeface="Roboto"/>
            </a:endParaRPr>
          </a:p>
          <a:p>
            <a:pPr rtl="0">
              <a:lnSpc>
                <a:spcPct val="110000"/>
              </a:lnSpc>
              <a:spcBef>
                <a:spcPct val="0"/>
              </a:spcBef>
              <a:spcAft>
                <a:spcPts val="600"/>
              </a:spcAft>
              <a:buClr>
                <a:schemeClr val="tx1"/>
              </a:buClr>
              <a:tabLst>
                <a:tab pos="241300" algn="l"/>
              </a:tabLst>
              <a:defRPr sz="2200" b="1">
                <a:solidFill>
                  <a:srgbClr val="000000"/>
                </a:solidFill>
              </a:defRPr>
            </a:pPr>
            <a:r>
              <a:rPr lang="en-GB" sz="1300" b="1" i="0" u="none" strike="noStrike" dirty="0">
                <a:highlight>
                  <a:srgbClr val="000000">
                    <a:alpha val="0"/>
                  </a:srgbClr>
                </a:highlight>
                <a:latin typeface="Roboto"/>
                <a:ea typeface="Roboto"/>
              </a:rPr>
              <a:t>Non-toxic and cause no side effects</a:t>
            </a:r>
          </a:p>
          <a:p>
            <a:pPr rtl="0">
              <a:lnSpc>
                <a:spcPct val="110000"/>
              </a:lnSpc>
              <a:spcBef>
                <a:spcPct val="0"/>
              </a:spcBef>
              <a:spcAft>
                <a:spcPts val="600"/>
              </a:spcAft>
              <a:buClr>
                <a:schemeClr val="tx1"/>
              </a:buClr>
              <a:tabLst>
                <a:tab pos="241300" algn="l"/>
              </a:tabLst>
              <a:defRPr sz="2200" b="1">
                <a:solidFill>
                  <a:srgbClr val="000000"/>
                </a:solidFill>
              </a:defRPr>
            </a:pPr>
            <a:r>
              <a:rPr lang="en-GB" sz="1300" b="1" i="0" u="none" strike="noStrike" dirty="0">
                <a:highlight>
                  <a:srgbClr val="000000">
                    <a:alpha val="0"/>
                  </a:srgbClr>
                </a:highlight>
                <a:latin typeface="Roboto"/>
                <a:ea typeface="Roboto"/>
              </a:rPr>
              <a:t>Eliminated from the body after destruction of the pathogenic agent</a:t>
            </a:r>
          </a:p>
          <a:p>
            <a:pPr rtl="0">
              <a:lnSpc>
                <a:spcPct val="110000"/>
              </a:lnSpc>
              <a:spcBef>
                <a:spcPct val="0"/>
              </a:spcBef>
              <a:spcAft>
                <a:spcPts val="600"/>
              </a:spcAft>
              <a:buClr>
                <a:schemeClr val="tx1"/>
              </a:buClr>
              <a:tabLst>
                <a:tab pos="241300" algn="l"/>
              </a:tabLst>
              <a:defRPr sz="2200" b="1">
                <a:solidFill>
                  <a:srgbClr val="000000"/>
                </a:solidFill>
              </a:defRPr>
            </a:pPr>
            <a:r>
              <a:rPr lang="en-GB" sz="1300" b="1" i="0" u="none" strike="noStrike" dirty="0">
                <a:highlight>
                  <a:srgbClr val="000000">
                    <a:alpha val="0"/>
                  </a:srgbClr>
                </a:highlight>
                <a:latin typeface="Roboto"/>
                <a:ea typeface="Roboto"/>
              </a:rPr>
              <a:t>Constant updating of the strain collection</a:t>
            </a:r>
          </a:p>
        </p:txBody>
      </p:sp>
      <p:sp>
        <p:nvSpPr>
          <p:cNvPr id="11" name="Прямоугольник 10">
            <a:extLst>
              <a:ext uri="{FF2B5EF4-FFF2-40B4-BE49-F238E27FC236}">
                <a16:creationId xmlns:a16="http://schemas.microsoft.com/office/drawing/2014/main" id="{E09CB839-13FB-1C45-B8CD-A7B43E4DC1E9}"/>
              </a:ext>
            </a:extLst>
          </p:cNvPr>
          <p:cNvSpPr/>
          <p:nvPr/>
        </p:nvSpPr>
        <p:spPr>
          <a:xfrm>
            <a:off x="0" y="4651513"/>
            <a:ext cx="5345906" cy="2908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p>
        </p:txBody>
      </p:sp>
      <p:sp>
        <p:nvSpPr>
          <p:cNvPr id="12" name="Объект 2">
            <a:extLst>
              <a:ext uri="{FF2B5EF4-FFF2-40B4-BE49-F238E27FC236}">
                <a16:creationId xmlns:a16="http://schemas.microsoft.com/office/drawing/2014/main" id="{4CCD030B-52D5-CE48-B664-521C24DF39E0}"/>
              </a:ext>
            </a:extLst>
          </p:cNvPr>
          <p:cNvSpPr txBox="1"/>
          <p:nvPr/>
        </p:nvSpPr>
        <p:spPr>
          <a:xfrm>
            <a:off x="377974" y="4841305"/>
            <a:ext cx="4967932" cy="2230679"/>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12700" indent="0" rtl="0">
              <a:lnSpc>
                <a:spcPct val="100000"/>
              </a:lnSpc>
              <a:spcBef>
                <a:spcPct val="0"/>
              </a:spcBef>
              <a:spcAft>
                <a:spcPts val="600"/>
              </a:spcAft>
              <a:buClr>
                <a:schemeClr val="bg1"/>
              </a:buClr>
              <a:buNone/>
              <a:tabLst>
                <a:tab pos="241300" algn="l"/>
              </a:tabLst>
            </a:pPr>
            <a:r>
              <a:rPr lang="en-GB" sz="1000" b="1" i="0" u="none" strike="noStrike" spc="25" dirty="0">
                <a:solidFill>
                  <a:srgbClr val="FFFFFF"/>
                </a:solidFill>
                <a:highlight>
                  <a:srgbClr val="000000">
                    <a:alpha val="0"/>
                  </a:srgbClr>
                </a:highlight>
                <a:latin typeface="Roboto"/>
                <a:ea typeface="Roboto"/>
              </a:rPr>
              <a:t>Strategy for prevention of the spread of antimicrobial resistance in the Russian Federation for the period up to 2030*.</a:t>
            </a:r>
          </a:p>
          <a:p>
            <a:pPr marL="12700" indent="0" rtl="0">
              <a:lnSpc>
                <a:spcPct val="100000"/>
              </a:lnSpc>
              <a:spcBef>
                <a:spcPct val="0"/>
              </a:spcBef>
              <a:spcAft>
                <a:spcPts val="600"/>
              </a:spcAft>
              <a:buClr>
                <a:schemeClr val="bg1"/>
              </a:buClr>
              <a:buNone/>
              <a:tabLst>
                <a:tab pos="241300" algn="l"/>
              </a:tabLst>
            </a:pPr>
            <a:r>
              <a:rPr lang="en-GB" sz="1000" b="0" i="0" u="none" strike="noStrike" spc="25" dirty="0">
                <a:solidFill>
                  <a:srgbClr val="FFFFFF"/>
                </a:solidFill>
                <a:highlight>
                  <a:srgbClr val="000000">
                    <a:alpha val="0"/>
                  </a:srgbClr>
                </a:highlight>
                <a:latin typeface="Roboto"/>
                <a:ea typeface="Roboto"/>
              </a:rPr>
              <a:t>One of the areas to solve the problem of antibiotic resistance is the need to develop alternative means of prevention and treatment of infectious diseases, </a:t>
            </a:r>
            <a:br>
              <a:rPr lang="en-GB" sz="1000" b="0" i="0" u="none" strike="noStrike" spc="25" dirty="0">
                <a:solidFill>
                  <a:srgbClr val="FFFFFF"/>
                </a:solidFill>
                <a:highlight>
                  <a:srgbClr val="000000">
                    <a:alpha val="0"/>
                  </a:srgbClr>
                </a:highlight>
                <a:latin typeface="Roboto"/>
                <a:ea typeface="Roboto"/>
              </a:rPr>
            </a:br>
            <a:r>
              <a:rPr lang="en-GB" sz="1000" b="0" i="0" u="none" strike="noStrike" spc="25" dirty="0">
                <a:solidFill>
                  <a:srgbClr val="FFFFFF"/>
                </a:solidFill>
                <a:highlight>
                  <a:srgbClr val="000000">
                    <a:alpha val="0"/>
                  </a:srgbClr>
                </a:highlight>
                <a:latin typeface="Roboto"/>
                <a:ea typeface="Roboto"/>
              </a:rPr>
              <a:t>including </a:t>
            </a:r>
            <a:r>
              <a:rPr lang="en-GB" sz="1000" b="0" i="0" u="none" strike="noStrike" spc="25" dirty="0" err="1">
                <a:solidFill>
                  <a:srgbClr val="FFFFFF"/>
                </a:solidFill>
                <a:highlight>
                  <a:srgbClr val="000000">
                    <a:alpha val="0"/>
                  </a:srgbClr>
                </a:highlight>
                <a:latin typeface="Roboto"/>
                <a:ea typeface="Roboto"/>
              </a:rPr>
              <a:t>bacteriophages</a:t>
            </a:r>
            <a:endParaRPr lang="en-GB" sz="1000" b="0" i="0" u="none" strike="noStrike" spc="25" dirty="0">
              <a:solidFill>
                <a:srgbClr val="FFFFFF"/>
              </a:solidFill>
              <a:highlight>
                <a:srgbClr val="000000">
                  <a:alpha val="0"/>
                </a:srgbClr>
              </a:highlight>
              <a:latin typeface="Roboto"/>
              <a:ea typeface="Roboto"/>
            </a:endParaRPr>
          </a:p>
          <a:p>
            <a:pPr marL="12700" indent="0">
              <a:lnSpc>
                <a:spcPct val="100000"/>
              </a:lnSpc>
              <a:spcBef>
                <a:spcPct val="0"/>
              </a:spcBef>
              <a:spcAft>
                <a:spcPts val="600"/>
              </a:spcAft>
              <a:buClr>
                <a:schemeClr val="bg1"/>
              </a:buClr>
              <a:buNone/>
              <a:tabLst>
                <a:tab pos="241300" algn="l"/>
              </a:tabLst>
            </a:pPr>
            <a:endParaRPr lang="ru-RU" sz="1050" spc="25" dirty="0">
              <a:solidFill>
                <a:schemeClr val="bg1"/>
              </a:solidFill>
              <a:latin typeface="Roboto" panose="02000000000000000000" pitchFamily="2" charset="0"/>
              <a:ea typeface="Roboto" panose="02000000000000000000" pitchFamily="2" charset="0"/>
            </a:endParaRPr>
          </a:p>
          <a:p>
            <a:pPr marL="12700" indent="0" rtl="0">
              <a:lnSpc>
                <a:spcPct val="100000"/>
              </a:lnSpc>
              <a:spcBef>
                <a:spcPct val="0"/>
              </a:spcBef>
              <a:spcAft>
                <a:spcPts val="600"/>
              </a:spcAft>
              <a:buClr>
                <a:schemeClr val="bg1"/>
              </a:buClr>
              <a:buNone/>
              <a:tabLst>
                <a:tab pos="241300" algn="l"/>
              </a:tabLst>
            </a:pPr>
            <a:r>
              <a:rPr lang="en-GB" sz="1000" b="1" i="0" u="none" strike="noStrike" spc="25" dirty="0">
                <a:solidFill>
                  <a:srgbClr val="FFFFFF"/>
                </a:solidFill>
                <a:highlight>
                  <a:srgbClr val="000000">
                    <a:alpha val="0"/>
                  </a:srgbClr>
                </a:highlight>
                <a:latin typeface="Roboto"/>
                <a:ea typeface="Roboto"/>
              </a:rPr>
              <a:t>Strategy for the healthcare development </a:t>
            </a:r>
            <a:br>
              <a:rPr lang="en-GB" sz="1000" b="1" i="0" u="none" strike="noStrike" spc="25" dirty="0">
                <a:solidFill>
                  <a:srgbClr val="FFFFFF"/>
                </a:solidFill>
                <a:highlight>
                  <a:srgbClr val="000000">
                    <a:alpha val="0"/>
                  </a:srgbClr>
                </a:highlight>
                <a:latin typeface="Roboto"/>
                <a:ea typeface="Roboto"/>
              </a:rPr>
            </a:br>
            <a:r>
              <a:rPr lang="en-GB" sz="1000" b="1" i="0" u="none" strike="noStrike" spc="25" dirty="0">
                <a:solidFill>
                  <a:srgbClr val="FFFFFF"/>
                </a:solidFill>
                <a:highlight>
                  <a:srgbClr val="000000">
                    <a:alpha val="0"/>
                  </a:srgbClr>
                </a:highlight>
                <a:latin typeface="Roboto"/>
                <a:ea typeface="Roboto"/>
              </a:rPr>
              <a:t>in the Russian Federation for the period up to 2025**.</a:t>
            </a:r>
          </a:p>
          <a:p>
            <a:pPr marL="12700" indent="0" rtl="0">
              <a:lnSpc>
                <a:spcPct val="100000"/>
              </a:lnSpc>
              <a:spcBef>
                <a:spcPct val="0"/>
              </a:spcBef>
              <a:spcAft>
                <a:spcPts val="600"/>
              </a:spcAft>
              <a:buClr>
                <a:schemeClr val="bg1"/>
              </a:buClr>
              <a:buNone/>
              <a:tabLst>
                <a:tab pos="241300" algn="l"/>
              </a:tabLst>
            </a:pPr>
            <a:r>
              <a:rPr lang="en-GB" sz="1000" b="0" i="0" u="none" strike="noStrike" spc="25" dirty="0">
                <a:solidFill>
                  <a:srgbClr val="FFFFFF"/>
                </a:solidFill>
                <a:highlight>
                  <a:srgbClr val="000000">
                    <a:alpha val="0"/>
                  </a:srgbClr>
                </a:highlight>
                <a:latin typeface="Roboto"/>
                <a:ea typeface="Roboto"/>
              </a:rPr>
              <a:t>Prevention of the spread of antimicrobial resistance has been identified as one of the priorities in healthcare development</a:t>
            </a:r>
            <a:endParaRPr lang="ru-RU" sz="900" b="1" spc="25" dirty="0">
              <a:solidFill>
                <a:schemeClr val="bg1"/>
              </a:solidFill>
              <a:latin typeface="Roboto" panose="02000000000000000000" pitchFamily="2" charset="0"/>
              <a:ea typeface="Roboto" panose="02000000000000000000" pitchFamily="2" charset="0"/>
            </a:endParaRPr>
          </a:p>
        </p:txBody>
      </p:sp>
      <p:pic>
        <p:nvPicPr>
          <p:cNvPr id="13" name="Рисунок 12">
            <a:extLst>
              <a:ext uri="{FF2B5EF4-FFF2-40B4-BE49-F238E27FC236}">
                <a16:creationId xmlns:a16="http://schemas.microsoft.com/office/drawing/2014/main" id="{7FEB4528-C73C-344A-9CD6-43EDCB6E6310}"/>
              </a:ext>
            </a:extLst>
          </p:cNvPr>
          <p:cNvPicPr>
            <a:picLocks noChangeAspect="1"/>
          </p:cNvPicPr>
          <p:nvPr/>
        </p:nvPicPr>
        <p:blipFill>
          <a:blip r:embed="rId2"/>
          <a:srcRect t="75457"/>
          <a:stretch>
            <a:fillRect/>
          </a:stretch>
        </p:blipFill>
        <p:spPr>
          <a:xfrm>
            <a:off x="4395294" y="-9939"/>
            <a:ext cx="3784600" cy="928862"/>
          </a:xfrm>
          <a:prstGeom prst="rect">
            <a:avLst/>
          </a:prstGeom>
        </p:spPr>
      </p:pic>
      <p:sp>
        <p:nvSpPr>
          <p:cNvPr id="18" name="Прямоугольник 17">
            <a:extLst>
              <a:ext uri="{FF2B5EF4-FFF2-40B4-BE49-F238E27FC236}">
                <a16:creationId xmlns:a16="http://schemas.microsoft.com/office/drawing/2014/main" id="{B204BEFC-6875-E646-85D6-B9C3820C17CE}"/>
              </a:ext>
            </a:extLst>
          </p:cNvPr>
          <p:cNvSpPr/>
          <p:nvPr/>
        </p:nvSpPr>
        <p:spPr>
          <a:xfrm>
            <a:off x="5718978" y="6805019"/>
            <a:ext cx="4361220" cy="415498"/>
          </a:xfrm>
          <a:prstGeom prst="rect">
            <a:avLst/>
          </a:prstGeom>
        </p:spPr>
        <p:txBody>
          <a:bodyPr wrap="square" lIns="0">
            <a:noAutofit/>
          </a:bodyPr>
          <a:lstStyle/>
          <a:p>
            <a:pPr marL="273050" indent="-261938" rtl="0">
              <a:spcBef>
                <a:spcPct val="0"/>
              </a:spcBef>
              <a:spcAft>
                <a:spcPts val="600"/>
              </a:spcAft>
              <a:buNone/>
            </a:pPr>
            <a:r>
              <a:rPr lang="en-GB" sz="800" b="0" i="1" u="none" strike="noStrike" dirty="0">
                <a:solidFill>
                  <a:srgbClr val="AFABAB"/>
                </a:solidFill>
                <a:highlight>
                  <a:srgbClr val="000000">
                    <a:alpha val="0"/>
                  </a:srgbClr>
                </a:highlight>
                <a:latin typeface="Roboto"/>
                <a:ea typeface="Roboto"/>
              </a:rPr>
              <a:t>* 	Order of the Government of the Russian Federation No. 2045-r dd. 25.09.2017</a:t>
            </a:r>
          </a:p>
          <a:p>
            <a:pPr marL="273050" indent="-261938" rtl="0">
              <a:spcBef>
                <a:spcPct val="0"/>
              </a:spcBef>
              <a:spcAft>
                <a:spcPts val="600"/>
              </a:spcAft>
              <a:buNone/>
            </a:pPr>
            <a:r>
              <a:rPr lang="en-GB" sz="800" b="0" i="1" u="none" strike="noStrike" dirty="0">
                <a:solidFill>
                  <a:srgbClr val="AFABAB"/>
                </a:solidFill>
                <a:highlight>
                  <a:srgbClr val="000000">
                    <a:alpha val="0"/>
                  </a:srgbClr>
                </a:highlight>
                <a:latin typeface="Roboto"/>
                <a:ea typeface="Roboto"/>
              </a:rPr>
              <a:t>** 	Decree of the President of the Russian Federation No. 254 dd. 06.06.2019</a:t>
            </a:r>
          </a:p>
        </p:txBody>
      </p:sp>
      <p:pic>
        <p:nvPicPr>
          <p:cNvPr id="19" name="Рисунок 18">
            <a:extLst>
              <a:ext uri="{FF2B5EF4-FFF2-40B4-BE49-F238E27FC236}">
                <a16:creationId xmlns:a16="http://schemas.microsoft.com/office/drawing/2014/main" id="{DF2EFEBF-90D4-4C44-87C6-5288988B27B4}"/>
              </a:ext>
            </a:extLst>
          </p:cNvPr>
          <p:cNvPicPr>
            <a:picLocks noChangeAspect="1"/>
          </p:cNvPicPr>
          <p:nvPr/>
        </p:nvPicPr>
        <p:blipFill>
          <a:blip r:embed="rId3"/>
          <a:srcRect t="67420" r="7303"/>
          <a:stretch>
            <a:fillRect/>
          </a:stretch>
        </p:blipFill>
        <p:spPr>
          <a:xfrm>
            <a:off x="5597525" y="-9939"/>
            <a:ext cx="5096979" cy="910052"/>
          </a:xfrm>
          <a:prstGeom prst="rect">
            <a:avLst/>
          </a:prstGeom>
        </p:spPr>
      </p:pic>
      <p:pic>
        <p:nvPicPr>
          <p:cNvPr id="20" name="Рисунок 19">
            <a:extLst>
              <a:ext uri="{FF2B5EF4-FFF2-40B4-BE49-F238E27FC236}">
                <a16:creationId xmlns:a16="http://schemas.microsoft.com/office/drawing/2014/main" id="{3696DDB9-036A-0D43-BE47-4F0DF4086EA0}"/>
              </a:ext>
            </a:extLst>
          </p:cNvPr>
          <p:cNvPicPr>
            <a:picLocks noChangeAspect="1"/>
          </p:cNvPicPr>
          <p:nvPr/>
        </p:nvPicPr>
        <p:blipFill>
          <a:blip r:embed="rId3"/>
          <a:srcRect r="91384" b="55819"/>
          <a:stretch>
            <a:fillRect/>
          </a:stretch>
        </p:blipFill>
        <p:spPr>
          <a:xfrm>
            <a:off x="-2" y="0"/>
            <a:ext cx="473739" cy="1234093"/>
          </a:xfrm>
          <a:prstGeom prst="rect">
            <a:avLst/>
          </a:prstGeom>
        </p:spPr>
      </p:pic>
      <p:cxnSp>
        <p:nvCxnSpPr>
          <p:cNvPr id="6" name="Прямая соединительная линия 5">
            <a:extLst>
              <a:ext uri="{FF2B5EF4-FFF2-40B4-BE49-F238E27FC236}">
                <a16:creationId xmlns:a16="http://schemas.microsoft.com/office/drawing/2014/main" id="{3EA8F240-6D43-E444-BF47-B591C1780985}"/>
              </a:ext>
            </a:extLst>
          </p:cNvPr>
          <p:cNvCxnSpPr/>
          <p:nvPr/>
        </p:nvCxnSpPr>
        <p:spPr>
          <a:xfrm>
            <a:off x="5718978" y="3071446"/>
            <a:ext cx="40552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7670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D09767-6CB5-CB4F-83C9-AC1DDC4C4B45}"/>
              </a:ext>
            </a:extLst>
          </p:cNvPr>
          <p:cNvSpPr>
            <a:spLocks noGrp="1"/>
          </p:cNvSpPr>
          <p:nvPr>
            <p:ph type="title"/>
          </p:nvPr>
        </p:nvSpPr>
        <p:spPr>
          <a:xfrm>
            <a:off x="735062" y="255638"/>
            <a:ext cx="9529718" cy="1461188"/>
          </a:xfrm>
        </p:spPr>
        <p:txBody>
          <a:bodyPr>
            <a:noAutofit/>
          </a:bodyPr>
          <a:lstStyle/>
          <a:p>
            <a:pPr rtl="0"/>
            <a:r>
              <a:rPr lang="en-GB" sz="3600" b="1" i="0" u="none" strike="noStrike">
                <a:highlight>
                  <a:srgbClr val="000000">
                    <a:alpha val="0"/>
                  </a:srgbClr>
                </a:highlight>
                <a:latin typeface="Roboto Condensed"/>
                <a:ea typeface="Roboto Condensed"/>
              </a:rPr>
              <a:t>ANTIBACTERIAL ACTIVITY OF BACTERIOPHAGES</a:t>
            </a: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a:highlight>
                  <a:srgbClr val="000000">
                    <a:alpha val="0"/>
                  </a:srgbClr>
                </a:highlight>
                <a:latin typeface="Roboto"/>
                <a:ea typeface="Roboto"/>
              </a:rPr>
              <a:t>16</a:t>
            </a:r>
            <a:endParaRPr lang="ru-RU" b="1">
              <a:latin typeface="Roboto" panose="02000000000000000000" pitchFamily="2" charset="0"/>
              <a:ea typeface="Roboto" panose="02000000000000000000" pitchFamily="2" charset="0"/>
            </a:endParaRPr>
          </a:p>
        </p:txBody>
      </p:sp>
      <p:pic>
        <p:nvPicPr>
          <p:cNvPr id="21" name="Рисунок 20">
            <a:extLst>
              <a:ext uri="{FF2B5EF4-FFF2-40B4-BE49-F238E27FC236}">
                <a16:creationId xmlns:a16="http://schemas.microsoft.com/office/drawing/2014/main" id="{49083A9E-A1C8-CB49-919B-9661B435A040}"/>
              </a:ext>
            </a:extLst>
          </p:cNvPr>
          <p:cNvPicPr>
            <a:picLocks noChangeAspect="1"/>
          </p:cNvPicPr>
          <p:nvPr/>
        </p:nvPicPr>
        <p:blipFill>
          <a:blip r:embed="rId2"/>
          <a:srcRect r="91384" b="367"/>
          <a:stretch>
            <a:fillRect/>
          </a:stretch>
        </p:blipFill>
        <p:spPr>
          <a:xfrm>
            <a:off x="-19878" y="-61"/>
            <a:ext cx="473739" cy="2783018"/>
          </a:xfrm>
          <a:prstGeom prst="rect">
            <a:avLst/>
          </a:prstGeom>
        </p:spPr>
      </p:pic>
      <p:pic>
        <p:nvPicPr>
          <p:cNvPr id="22" name="Рисунок 21">
            <a:extLst>
              <a:ext uri="{FF2B5EF4-FFF2-40B4-BE49-F238E27FC236}">
                <a16:creationId xmlns:a16="http://schemas.microsoft.com/office/drawing/2014/main" id="{1529BA42-85EF-4441-BE25-636CD444A807}"/>
              </a:ext>
            </a:extLst>
          </p:cNvPr>
          <p:cNvPicPr>
            <a:picLocks noChangeAspect="1"/>
          </p:cNvPicPr>
          <p:nvPr/>
        </p:nvPicPr>
        <p:blipFill>
          <a:blip r:embed="rId3"/>
          <a:srcRect t="76216" r="37575"/>
          <a:stretch>
            <a:fillRect/>
          </a:stretch>
        </p:blipFill>
        <p:spPr>
          <a:xfrm>
            <a:off x="8325774" y="-1"/>
            <a:ext cx="2362546" cy="900113"/>
          </a:xfrm>
          <a:prstGeom prst="rect">
            <a:avLst/>
          </a:prstGeom>
        </p:spPr>
      </p:pic>
      <p:pic>
        <p:nvPicPr>
          <p:cNvPr id="24" name="Рисунок 23">
            <a:extLst>
              <a:ext uri="{FF2B5EF4-FFF2-40B4-BE49-F238E27FC236}">
                <a16:creationId xmlns:a16="http://schemas.microsoft.com/office/drawing/2014/main" id="{CC1A47EA-3CBE-AB44-A817-6A2B05646EFF}"/>
              </a:ext>
            </a:extLst>
          </p:cNvPr>
          <p:cNvPicPr>
            <a:picLocks noChangeAspect="1"/>
          </p:cNvPicPr>
          <p:nvPr/>
        </p:nvPicPr>
        <p:blipFill>
          <a:blip r:embed="rId2"/>
          <a:srcRect r="91384" b="55819"/>
          <a:stretch>
            <a:fillRect/>
          </a:stretch>
        </p:blipFill>
        <p:spPr>
          <a:xfrm>
            <a:off x="10218074" y="-61"/>
            <a:ext cx="473739" cy="1234093"/>
          </a:xfrm>
          <a:prstGeom prst="rect">
            <a:avLst/>
          </a:prstGeom>
        </p:spPr>
      </p:pic>
      <p:pic>
        <p:nvPicPr>
          <p:cNvPr id="19" name="Рисунок 18">
            <a:extLst>
              <a:ext uri="{FF2B5EF4-FFF2-40B4-BE49-F238E27FC236}">
                <a16:creationId xmlns:a16="http://schemas.microsoft.com/office/drawing/2014/main" id="{1BFFC5B0-E0D6-5C4B-AE27-74EA4B268385}"/>
              </a:ext>
            </a:extLst>
          </p:cNvPr>
          <p:cNvPicPr>
            <a:picLocks noChangeAspect="1"/>
          </p:cNvPicPr>
          <p:nvPr/>
        </p:nvPicPr>
        <p:blipFill>
          <a:blip r:embed="rId3"/>
          <a:srcRect l="87739"/>
          <a:stretch>
            <a:fillRect/>
          </a:stretch>
        </p:blipFill>
        <p:spPr>
          <a:xfrm>
            <a:off x="-10161" y="986232"/>
            <a:ext cx="464021" cy="3784600"/>
          </a:xfrm>
          <a:prstGeom prst="rect">
            <a:avLst/>
          </a:prstGeom>
        </p:spPr>
      </p:pic>
      <p:sp>
        <p:nvSpPr>
          <p:cNvPr id="34" name="Прямоугольник 33">
            <a:extLst>
              <a:ext uri="{FF2B5EF4-FFF2-40B4-BE49-F238E27FC236}">
                <a16:creationId xmlns:a16="http://schemas.microsoft.com/office/drawing/2014/main" id="{D5194F21-BFF7-B644-B108-E2E7130741E0}"/>
              </a:ext>
            </a:extLst>
          </p:cNvPr>
          <p:cNvSpPr/>
          <p:nvPr/>
        </p:nvSpPr>
        <p:spPr>
          <a:xfrm>
            <a:off x="-19878" y="2782957"/>
            <a:ext cx="473739" cy="47767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p>
        </p:txBody>
      </p:sp>
      <p:graphicFrame>
        <p:nvGraphicFramePr>
          <p:cNvPr id="3" name="Таблица 4">
            <a:extLst>
              <a:ext uri="{FF2B5EF4-FFF2-40B4-BE49-F238E27FC236}">
                <a16:creationId xmlns:a16="http://schemas.microsoft.com/office/drawing/2014/main" id="{88F6315A-C41E-5948-BFF2-2F2E9C9FA227}"/>
              </a:ext>
            </a:extLst>
          </p:cNvPr>
          <p:cNvGraphicFramePr>
            <a:graphicFrameLocks noGrp="1"/>
          </p:cNvGraphicFramePr>
          <p:nvPr>
            <p:extLst>
              <p:ext uri="{D42A27DB-BD31-4B8C-83A1-F6EECF244321}">
                <p14:modId xmlns:p14="http://schemas.microsoft.com/office/powerpoint/2010/main" val="1206636765"/>
              </p:ext>
            </p:extLst>
          </p:nvPr>
        </p:nvGraphicFramePr>
        <p:xfrm>
          <a:off x="735062" y="1618265"/>
          <a:ext cx="9062746" cy="5639040"/>
        </p:xfrm>
        <a:graphic>
          <a:graphicData uri="http://schemas.openxmlformats.org/drawingml/2006/table">
            <a:tbl>
              <a:tblPr firstRow="1" bandRow="1">
                <a:tableStyleId>{5C22544A-7EE6-4342-B048-85BDC9FD1C3A}</a:tableStyleId>
              </a:tblPr>
              <a:tblGrid>
                <a:gridCol w="2376000">
                  <a:extLst>
                    <a:ext uri="{9D8B030D-6E8A-4147-A177-3AD203B41FA5}">
                      <a16:colId xmlns:a16="http://schemas.microsoft.com/office/drawing/2014/main" val="2503762765"/>
                    </a:ext>
                  </a:extLst>
                </a:gridCol>
                <a:gridCol w="514286">
                  <a:extLst>
                    <a:ext uri="{9D8B030D-6E8A-4147-A177-3AD203B41FA5}">
                      <a16:colId xmlns:a16="http://schemas.microsoft.com/office/drawing/2014/main" val="3639558183"/>
                    </a:ext>
                  </a:extLst>
                </a:gridCol>
                <a:gridCol w="514286">
                  <a:extLst>
                    <a:ext uri="{9D8B030D-6E8A-4147-A177-3AD203B41FA5}">
                      <a16:colId xmlns:a16="http://schemas.microsoft.com/office/drawing/2014/main" val="2190660386"/>
                    </a:ext>
                  </a:extLst>
                </a:gridCol>
                <a:gridCol w="514286">
                  <a:extLst>
                    <a:ext uri="{9D8B030D-6E8A-4147-A177-3AD203B41FA5}">
                      <a16:colId xmlns:a16="http://schemas.microsoft.com/office/drawing/2014/main" val="1771569085"/>
                    </a:ext>
                  </a:extLst>
                </a:gridCol>
                <a:gridCol w="514286">
                  <a:extLst>
                    <a:ext uri="{9D8B030D-6E8A-4147-A177-3AD203B41FA5}">
                      <a16:colId xmlns:a16="http://schemas.microsoft.com/office/drawing/2014/main" val="2804520680"/>
                    </a:ext>
                  </a:extLst>
                </a:gridCol>
                <a:gridCol w="514286">
                  <a:extLst>
                    <a:ext uri="{9D8B030D-6E8A-4147-A177-3AD203B41FA5}">
                      <a16:colId xmlns:a16="http://schemas.microsoft.com/office/drawing/2014/main" val="1781796489"/>
                    </a:ext>
                  </a:extLst>
                </a:gridCol>
                <a:gridCol w="514286">
                  <a:extLst>
                    <a:ext uri="{9D8B030D-6E8A-4147-A177-3AD203B41FA5}">
                      <a16:colId xmlns:a16="http://schemas.microsoft.com/office/drawing/2014/main" val="3278923747"/>
                    </a:ext>
                  </a:extLst>
                </a:gridCol>
                <a:gridCol w="514286">
                  <a:extLst>
                    <a:ext uri="{9D8B030D-6E8A-4147-A177-3AD203B41FA5}">
                      <a16:colId xmlns:a16="http://schemas.microsoft.com/office/drawing/2014/main" val="2633469985"/>
                    </a:ext>
                  </a:extLst>
                </a:gridCol>
                <a:gridCol w="514286">
                  <a:extLst>
                    <a:ext uri="{9D8B030D-6E8A-4147-A177-3AD203B41FA5}">
                      <a16:colId xmlns:a16="http://schemas.microsoft.com/office/drawing/2014/main" val="986774488"/>
                    </a:ext>
                  </a:extLst>
                </a:gridCol>
                <a:gridCol w="514286">
                  <a:extLst>
                    <a:ext uri="{9D8B030D-6E8A-4147-A177-3AD203B41FA5}">
                      <a16:colId xmlns:a16="http://schemas.microsoft.com/office/drawing/2014/main" val="1756979467"/>
                    </a:ext>
                  </a:extLst>
                </a:gridCol>
                <a:gridCol w="514286">
                  <a:extLst>
                    <a:ext uri="{9D8B030D-6E8A-4147-A177-3AD203B41FA5}">
                      <a16:colId xmlns:a16="http://schemas.microsoft.com/office/drawing/2014/main" val="1517392979"/>
                    </a:ext>
                  </a:extLst>
                </a:gridCol>
                <a:gridCol w="514286">
                  <a:extLst>
                    <a:ext uri="{9D8B030D-6E8A-4147-A177-3AD203B41FA5}">
                      <a16:colId xmlns:a16="http://schemas.microsoft.com/office/drawing/2014/main" val="2336240142"/>
                    </a:ext>
                  </a:extLst>
                </a:gridCol>
                <a:gridCol w="514800">
                  <a:extLst>
                    <a:ext uri="{9D8B030D-6E8A-4147-A177-3AD203B41FA5}">
                      <a16:colId xmlns:a16="http://schemas.microsoft.com/office/drawing/2014/main" val="3262085216"/>
                    </a:ext>
                  </a:extLst>
                </a:gridCol>
                <a:gridCol w="514800">
                  <a:extLst>
                    <a:ext uri="{9D8B030D-6E8A-4147-A177-3AD203B41FA5}">
                      <a16:colId xmlns:a16="http://schemas.microsoft.com/office/drawing/2014/main" val="4144638130"/>
                    </a:ext>
                  </a:extLst>
                </a:gridCol>
              </a:tblGrid>
              <a:tr h="1260000">
                <a:tc>
                  <a:txBody>
                    <a:bodyPr/>
                    <a:lstStyle/>
                    <a:p>
                      <a:pPr rtl="0">
                        <a:lnSpc>
                          <a:spcPct val="100000"/>
                        </a:lnSpc>
                      </a:pPr>
                      <a:r>
                        <a:rPr lang="en-GB" sz="1800" b="1" i="0" u="none" strike="noStrike">
                          <a:solidFill>
                            <a:srgbClr val="000000"/>
                          </a:solidFill>
                          <a:highlight>
                            <a:srgbClr val="000000">
                              <a:alpha val="0"/>
                            </a:srgbClr>
                          </a:highlight>
                          <a:latin typeface="Roboto"/>
                          <a:ea typeface="Roboto"/>
                        </a:rPr>
                        <a:t>BACTERIOPHAGES </a:t>
                      </a:r>
                    </a:p>
                  </a:txBody>
                  <a:tcPr marL="108000" marR="72000" marB="72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Staphilococcus</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Streptococcus</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Enterococcus</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Proteus vulgaris</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Proteus mirabilis</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Pseudomonas aeruginosa</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Enteropathogenic Esherichia coli</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Klebsiella pneumoniae</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Klebsiella oxytoca</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Klebsiella ozaenae</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Klebsiella rhinoscleromatis</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12700" marR="5080" rtl="0">
                        <a:lnSpc>
                          <a:spcPct val="100000"/>
                        </a:lnSpc>
                      </a:pPr>
                      <a:r>
                        <a:rPr lang="en-GB" sz="800" b="1" i="0" u="none" strike="noStrike">
                          <a:solidFill>
                            <a:srgbClr val="231F20"/>
                          </a:solidFill>
                          <a:highlight>
                            <a:srgbClr val="000000">
                              <a:alpha val="0"/>
                            </a:srgbClr>
                          </a:highlight>
                          <a:latin typeface="Roboto"/>
                          <a:ea typeface="Roboto"/>
                          <a:cs typeface="Lato"/>
                        </a:rPr>
                        <a:t>Shigella flexneri of </a:t>
                      </a:r>
                      <a:br>
                        <a:rPr lang="en-GB" sz="800" b="1" i="0" u="none" strike="noStrike">
                          <a:solidFill>
                            <a:srgbClr val="231F20"/>
                          </a:solidFill>
                          <a:highlight>
                            <a:srgbClr val="000000">
                              <a:alpha val="0"/>
                            </a:srgbClr>
                          </a:highlight>
                          <a:latin typeface="Roboto"/>
                          <a:ea typeface="Roboto"/>
                          <a:cs typeface="Lato"/>
                        </a:rPr>
                      </a:br>
                      <a:r>
                        <a:rPr lang="en-GB" sz="800" b="1" i="0" u="none" strike="noStrike">
                          <a:solidFill>
                            <a:srgbClr val="231F20"/>
                          </a:solidFill>
                          <a:highlight>
                            <a:srgbClr val="000000">
                              <a:alpha val="0"/>
                            </a:srgbClr>
                          </a:highlight>
                          <a:latin typeface="Roboto"/>
                          <a:ea typeface="Roboto"/>
                          <a:cs typeface="Lato"/>
                        </a:rPr>
                        <a:t>1, 2, 3, 4, 6 serovars, Shigella sonnei</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800" b="1" i="0" u="none" strike="noStrike">
                          <a:solidFill>
                            <a:srgbClr val="231F20"/>
                          </a:solidFill>
                          <a:highlight>
                            <a:srgbClr val="000000">
                              <a:alpha val="0"/>
                            </a:srgbClr>
                          </a:highlight>
                          <a:latin typeface="Roboto"/>
                          <a:ea typeface="Roboto"/>
                          <a:cs typeface="Lato"/>
                        </a:rPr>
                        <a:t>Salmonella paratyphi </a:t>
                      </a:r>
                      <a:br>
                        <a:rPr lang="en-GB" sz="800" b="1" i="0" u="none" strike="noStrike">
                          <a:solidFill>
                            <a:srgbClr val="231F20"/>
                          </a:solidFill>
                          <a:highlight>
                            <a:srgbClr val="000000">
                              <a:alpha val="0"/>
                            </a:srgbClr>
                          </a:highlight>
                          <a:latin typeface="Roboto"/>
                          <a:ea typeface="Roboto"/>
                          <a:cs typeface="Lato"/>
                        </a:rPr>
                      </a:br>
                      <a:r>
                        <a:rPr lang="en-GB" sz="800" b="1" i="0" u="none" strike="noStrike">
                          <a:solidFill>
                            <a:srgbClr val="231F20"/>
                          </a:solidFill>
                          <a:highlight>
                            <a:srgbClr val="000000">
                              <a:alpha val="0"/>
                            </a:srgbClr>
                          </a:highlight>
                          <a:latin typeface="Roboto"/>
                          <a:ea typeface="Roboto"/>
                          <a:cs typeface="Lato"/>
                        </a:rPr>
                        <a:t>A, B, typhimurium, choleraesuis, infantis, oranienburg, enteriritidis</a:t>
                      </a:r>
                      <a:endParaRPr lang="en-US" sz="800">
                        <a:latin typeface="Roboto" panose="02000000000000000000" pitchFamily="2" charset="0"/>
                        <a:ea typeface="Roboto" panose="02000000000000000000" pitchFamily="2" charset="0"/>
                        <a:cs typeface="Lato" panose="020F0502020204030203" pitchFamily="34" charset="0"/>
                      </a:endParaRPr>
                    </a:p>
                  </a:txBody>
                  <a:tcPr marL="72000" marR="72000" marB="72000"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69814436"/>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30">
                          <a:solidFill>
                            <a:srgbClr val="231F20"/>
                          </a:solidFill>
                          <a:highlight>
                            <a:srgbClr val="000000">
                              <a:alpha val="0"/>
                            </a:srgbClr>
                          </a:highlight>
                          <a:latin typeface="Roboto"/>
                          <a:ea typeface="Roboto"/>
                          <a:cs typeface="Lato"/>
                        </a:rPr>
                        <a:t>Complex pyobacteriophage</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04473952"/>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40">
                          <a:solidFill>
                            <a:srgbClr val="231F20"/>
                          </a:solidFill>
                          <a:highlight>
                            <a:srgbClr val="000000">
                              <a:alpha val="0"/>
                            </a:srgbClr>
                          </a:highlight>
                          <a:latin typeface="Roboto"/>
                          <a:ea typeface="Roboto"/>
                          <a:cs typeface="Lato"/>
                        </a:rPr>
                        <a:t>Intesti® - bacteriophage</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575221397"/>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Sextape® Polyvalent pyobacteriophage</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11669073"/>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Coli proteus bacteriophage</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8105375"/>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Polyvalent purified klebsiella bacteriophage</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20448216"/>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Proteus bacteriophage</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33578415"/>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Staphylococcal bacteriophage</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71694077"/>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Streptococcal bacteriophage</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27969858"/>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Bacteriophage Pseudomonas aeruginosa (pyocyanic)</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5285504"/>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Coli bacteriophage</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11159507"/>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Klebsiella Pneumoniae purified bacteriophage </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25018399"/>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Dysentery polyvalent bacteriophage </a:t>
                      </a:r>
                      <a:endParaRPr lang="ru-RU"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42959345"/>
                  </a:ext>
                </a:extLst>
              </a:tr>
              <a:tr h="324000">
                <a:tc>
                  <a:txBody>
                    <a:bodyPr/>
                    <a:lstStyle/>
                    <a:p>
                      <a:pPr marL="0" marR="0" lvl="0" indent="0" algn="l" defTabSz="1007943" rtl="0" eaLnBrk="1" fontAlgn="auto" latinLnBrk="0" hangingPunct="1">
                        <a:lnSpc>
                          <a:spcPct val="100000"/>
                        </a:lnSpc>
                        <a:spcBef>
                          <a:spcPct val="0"/>
                        </a:spcBef>
                        <a:spcAft>
                          <a:spcPct val="0"/>
                        </a:spcAft>
                        <a:buClrTx/>
                        <a:buSzTx/>
                        <a:buFontTx/>
                        <a:buNone/>
                        <a:defRPr/>
                      </a:pPr>
                      <a:r>
                        <a:rPr lang="en-GB" sz="900" b="0" i="0" u="none" strike="noStrike" spc="10">
                          <a:solidFill>
                            <a:srgbClr val="231F20"/>
                          </a:solidFill>
                          <a:highlight>
                            <a:srgbClr val="000000">
                              <a:alpha val="0"/>
                            </a:srgbClr>
                          </a:highlight>
                          <a:latin typeface="Roboto"/>
                          <a:ea typeface="Roboto"/>
                          <a:cs typeface="Lato"/>
                        </a:rPr>
                        <a:t>Salmonella bacteriophage of </a:t>
                      </a:r>
                      <a:br>
                        <a:rPr lang="en-GB" sz="900" b="0" i="0" u="none" strike="noStrike" spc="10">
                          <a:solidFill>
                            <a:srgbClr val="231F20"/>
                          </a:solidFill>
                          <a:highlight>
                            <a:srgbClr val="000000">
                              <a:alpha val="0"/>
                            </a:srgbClr>
                          </a:highlight>
                          <a:latin typeface="Roboto"/>
                          <a:ea typeface="Roboto"/>
                          <a:cs typeface="Lato"/>
                        </a:rPr>
                      </a:br>
                      <a:r>
                        <a:rPr lang="en-GB" sz="900" b="0" i="0" u="none" strike="noStrike" spc="10">
                          <a:solidFill>
                            <a:srgbClr val="231F20"/>
                          </a:solidFill>
                          <a:highlight>
                            <a:srgbClr val="000000">
                              <a:alpha val="0"/>
                            </a:srgbClr>
                          </a:highlight>
                          <a:latin typeface="Roboto"/>
                          <a:ea typeface="Roboto"/>
                          <a:cs typeface="Lato"/>
                        </a:rPr>
                        <a:t>A, B, C, D, E groups </a:t>
                      </a:r>
                      <a:endParaRPr lang="en-US" sz="900">
                        <a:latin typeface="Roboto" panose="02000000000000000000" pitchFamily="2" charset="0"/>
                        <a:ea typeface="Roboto" panose="02000000000000000000" pitchFamily="2" charset="0"/>
                        <a:cs typeface="Lato" panose="020F0502020204030203" pitchFamily="34" charset="0"/>
                      </a:endParaRPr>
                    </a:p>
                  </a:txBody>
                  <a:tcPr marL="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1007943"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solidFill>
                            <a:srgbClr val="FFFFFF"/>
                          </a:solidFill>
                          <a:highlight>
                            <a:srgbClr val="000000">
                              <a:alpha val="0"/>
                            </a:srgbClr>
                          </a:highlight>
                          <a:uLnTx/>
                          <a:uFillTx/>
                          <a:latin typeface="Roboto"/>
                          <a:ea typeface="Roboto"/>
                          <a:cs typeface="Lato"/>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796807020"/>
                  </a:ext>
                </a:extLst>
              </a:tr>
            </a:tbl>
          </a:graphicData>
        </a:graphic>
      </p:graphicFrame>
    </p:spTree>
    <p:extLst>
      <p:ext uri="{BB962C8B-B14F-4D97-AF65-F5344CB8AC3E}">
        <p14:creationId xmlns:p14="http://schemas.microsoft.com/office/powerpoint/2010/main" val="40667462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6D637545-BD60-A442-8693-1ACA07AD02C6}"/>
              </a:ext>
            </a:extLst>
          </p:cNvPr>
          <p:cNvPicPr>
            <a:picLocks noChangeAspect="1"/>
          </p:cNvPicPr>
          <p:nvPr/>
        </p:nvPicPr>
        <p:blipFill>
          <a:blip r:embed="rId2">
            <a:alphaModFix amt="50000"/>
          </a:blip>
          <a:srcRect r="49054"/>
          <a:stretch>
            <a:fillRect/>
          </a:stretch>
        </p:blipFill>
        <p:spPr>
          <a:xfrm>
            <a:off x="9774238" y="1"/>
            <a:ext cx="917575" cy="1841500"/>
          </a:xfrm>
          <a:prstGeom prst="rect">
            <a:avLst/>
          </a:prstGeom>
        </p:spPr>
      </p:pic>
      <p:sp>
        <p:nvSpPr>
          <p:cNvPr id="2" name="Заголовок 1">
            <a:extLst>
              <a:ext uri="{FF2B5EF4-FFF2-40B4-BE49-F238E27FC236}">
                <a16:creationId xmlns:a16="http://schemas.microsoft.com/office/drawing/2014/main" id="{CFE2B660-73D1-1742-92ED-44D093AC24D0}"/>
              </a:ext>
            </a:extLst>
          </p:cNvPr>
          <p:cNvSpPr>
            <a:spLocks noGrp="1"/>
          </p:cNvSpPr>
          <p:nvPr>
            <p:ph type="title"/>
          </p:nvPr>
        </p:nvSpPr>
        <p:spPr>
          <a:xfrm>
            <a:off x="1045393" y="650977"/>
            <a:ext cx="8328026" cy="664724"/>
          </a:xfrm>
        </p:spPr>
        <p:txBody>
          <a:bodyPr>
            <a:noAutofit/>
          </a:bodyPr>
          <a:lstStyle/>
          <a:p>
            <a:pPr rtl="0"/>
            <a:r>
              <a:rPr lang="en-GB" sz="3600" b="1" i="0" u="none" strike="noStrike" dirty="0">
                <a:highlight>
                  <a:srgbClr val="000000">
                    <a:alpha val="0"/>
                  </a:srgbClr>
                </a:highlight>
                <a:latin typeface="Roboto Condensed"/>
                <a:ea typeface="Roboto Condensed"/>
              </a:rPr>
              <a:t>SEXTAPHAG</a:t>
            </a:r>
            <a:r>
              <a:rPr lang="en-GB" sz="3600" b="1" i="0" u="none" strike="noStrike" baseline="30000" dirty="0">
                <a:highlight>
                  <a:srgbClr val="000000">
                    <a:alpha val="0"/>
                  </a:srgbClr>
                </a:highlight>
                <a:latin typeface="Roboto Condensed"/>
                <a:ea typeface="Roboto Condensed"/>
              </a:rPr>
              <a:t>® </a:t>
            </a:r>
            <a:r>
              <a:rPr lang="en-GB" sz="3600" b="1" i="0" u="none" strike="noStrike" dirty="0">
                <a:highlight>
                  <a:srgbClr val="000000">
                    <a:alpha val="0"/>
                  </a:srgbClr>
                </a:highlight>
                <a:latin typeface="Roboto Condensed"/>
                <a:ea typeface="Roboto Condensed"/>
              </a:rPr>
              <a:t>AND </a:t>
            </a:r>
            <a:r>
              <a:rPr lang="en-GB" sz="3600" b="1" i="0" u="none" strike="noStrike" dirty="0" err="1">
                <a:highlight>
                  <a:srgbClr val="000000">
                    <a:alpha val="0"/>
                  </a:srgbClr>
                </a:highlight>
                <a:latin typeface="Roboto Condensed"/>
                <a:ea typeface="Roboto Condensed"/>
              </a:rPr>
              <a:t>INTESTI</a:t>
            </a:r>
            <a:r>
              <a:rPr lang="en-GB" sz="3600" b="1" i="0" u="none" strike="noStrike" baseline="30000" dirty="0">
                <a:highlight>
                  <a:srgbClr val="000000">
                    <a:alpha val="0"/>
                  </a:srgbClr>
                </a:highlight>
                <a:latin typeface="Roboto Condensed"/>
                <a:ea typeface="Roboto Condensed"/>
              </a:rPr>
              <a:t>® </a:t>
            </a:r>
            <a:r>
              <a:rPr lang="en-GB" sz="3600" b="1" i="0" u="none" strike="noStrike" dirty="0">
                <a:highlight>
                  <a:srgbClr val="000000">
                    <a:alpha val="0"/>
                  </a:srgbClr>
                </a:highlight>
                <a:latin typeface="Roboto Condensed"/>
                <a:ea typeface="Roboto Condensed"/>
              </a:rPr>
              <a:t>BACTERIOPHAGE </a:t>
            </a:r>
          </a:p>
        </p:txBody>
      </p:sp>
      <p:sp>
        <p:nvSpPr>
          <p:cNvPr id="3" name="Объект 2">
            <a:extLst>
              <a:ext uri="{FF2B5EF4-FFF2-40B4-BE49-F238E27FC236}">
                <a16:creationId xmlns:a16="http://schemas.microsoft.com/office/drawing/2014/main" id="{D612D142-14C6-DD43-9FE4-889806332AC6}"/>
              </a:ext>
            </a:extLst>
          </p:cNvPr>
          <p:cNvSpPr>
            <a:spLocks noGrp="1"/>
          </p:cNvSpPr>
          <p:nvPr>
            <p:ph idx="1"/>
          </p:nvPr>
        </p:nvSpPr>
        <p:spPr>
          <a:xfrm>
            <a:off x="917574" y="1365337"/>
            <a:ext cx="7807325" cy="521377"/>
          </a:xfrm>
        </p:spPr>
        <p:txBody>
          <a:bodyPr>
            <a:noAutofit/>
          </a:bodyPr>
          <a:lstStyle/>
          <a:p>
            <a:pPr marL="0" indent="0" rtl="0">
              <a:lnSpc>
                <a:spcPct val="100000"/>
              </a:lnSpc>
              <a:buNone/>
            </a:pPr>
            <a:r>
              <a:rPr lang="en-GB" sz="1300" b="1" i="0" u="none" strike="noStrike" dirty="0">
                <a:solidFill>
                  <a:srgbClr val="009E59"/>
                </a:solidFill>
                <a:highlight>
                  <a:srgbClr val="000000">
                    <a:alpha val="0"/>
                  </a:srgbClr>
                </a:highlight>
                <a:latin typeface="Roboto"/>
                <a:ea typeface="Roboto"/>
              </a:rPr>
              <a:t>The therapeutic efficacy and tolerability have been proven in observational studies*, </a:t>
            </a:r>
            <a:br>
              <a:rPr lang="en-GB" sz="1300" b="1" i="0" u="none" strike="noStrike" dirty="0">
                <a:solidFill>
                  <a:srgbClr val="009E59"/>
                </a:solidFill>
                <a:highlight>
                  <a:srgbClr val="000000">
                    <a:alpha val="0"/>
                  </a:srgbClr>
                </a:highlight>
                <a:latin typeface="Roboto"/>
                <a:ea typeface="Roboto"/>
              </a:rPr>
            </a:br>
            <a:r>
              <a:rPr lang="en-GB" sz="1300" b="1" i="0" u="none" strike="noStrike" dirty="0">
                <a:solidFill>
                  <a:srgbClr val="009E59"/>
                </a:solidFill>
                <a:highlight>
                  <a:srgbClr val="000000">
                    <a:alpha val="0"/>
                  </a:srgbClr>
                </a:highlight>
                <a:latin typeface="Roboto"/>
                <a:ea typeface="Roboto"/>
              </a:rPr>
              <a:t>as well as confirmed in the course of clinical use (more than 25 years)</a:t>
            </a: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a:highlight>
                  <a:srgbClr val="000000">
                    <a:alpha val="0"/>
                  </a:srgbClr>
                </a:highlight>
                <a:latin typeface="Roboto"/>
                <a:ea typeface="Roboto"/>
              </a:rPr>
              <a:t>17</a:t>
            </a:r>
            <a:endParaRPr lang="ru-RU" b="1">
              <a:latin typeface="Roboto" panose="02000000000000000000" pitchFamily="2" charset="0"/>
              <a:ea typeface="Roboto" panose="02000000000000000000" pitchFamily="2" charset="0"/>
            </a:endParaRPr>
          </a:p>
        </p:txBody>
      </p:sp>
      <p:pic>
        <p:nvPicPr>
          <p:cNvPr id="9" name="Рисунок 8">
            <a:extLst>
              <a:ext uri="{FF2B5EF4-FFF2-40B4-BE49-F238E27FC236}">
                <a16:creationId xmlns:a16="http://schemas.microsoft.com/office/drawing/2014/main" id="{4CBC7AA2-8F33-214C-AAF5-0F92FA571F76}"/>
              </a:ext>
            </a:extLst>
          </p:cNvPr>
          <p:cNvPicPr>
            <a:picLocks noChangeAspect="1"/>
          </p:cNvPicPr>
          <p:nvPr/>
        </p:nvPicPr>
        <p:blipFill>
          <a:blip r:embed="rId3"/>
          <a:srcRect t="84031"/>
          <a:stretch>
            <a:fillRect/>
          </a:stretch>
        </p:blipFill>
        <p:spPr>
          <a:xfrm>
            <a:off x="917575" y="-10161"/>
            <a:ext cx="3784600" cy="604377"/>
          </a:xfrm>
          <a:prstGeom prst="rect">
            <a:avLst/>
          </a:prstGeom>
        </p:spPr>
      </p:pic>
      <p:sp>
        <p:nvSpPr>
          <p:cNvPr id="18" name="Объект 2">
            <a:extLst>
              <a:ext uri="{FF2B5EF4-FFF2-40B4-BE49-F238E27FC236}">
                <a16:creationId xmlns:a16="http://schemas.microsoft.com/office/drawing/2014/main" id="{6C646E17-248B-1A49-BEE7-99731BA76465}"/>
              </a:ext>
            </a:extLst>
          </p:cNvPr>
          <p:cNvSpPr txBox="1"/>
          <p:nvPr/>
        </p:nvSpPr>
        <p:spPr>
          <a:xfrm>
            <a:off x="947230" y="2010978"/>
            <a:ext cx="4451207" cy="2877545"/>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defTabSz="906780" rtl="0">
              <a:lnSpc>
                <a:spcPct val="110000"/>
              </a:lnSpc>
              <a:spcBef>
                <a:spcPts val="300"/>
              </a:spcBef>
              <a:buNone/>
              <a:defRPr sz="1260">
                <a:latin typeface="Calibri" panose="020F0502020204030204"/>
                <a:ea typeface="Calibri"/>
                <a:cs typeface="Calibri"/>
                <a:sym typeface="Calibri" panose="020F0502020204030204"/>
              </a:defRPr>
            </a:pPr>
            <a:r>
              <a:rPr lang="en-GB" sz="1200" b="1" dirty="0">
                <a:solidFill>
                  <a:srgbClr val="009E59"/>
                </a:solidFill>
                <a:highlight>
                  <a:srgbClr val="000000">
                    <a:alpha val="0"/>
                  </a:srgbClr>
                </a:highlight>
                <a:latin typeface="Roboto Condensed"/>
                <a:ea typeface="Roboto Condensed"/>
                <a:cs typeface="Calibri"/>
              </a:rPr>
              <a:t>SEKSTAPHAGE</a:t>
            </a:r>
            <a:r>
              <a:rPr lang="en-GB" sz="1050" b="1" i="0" u="none" strike="noStrike" dirty="0">
                <a:solidFill>
                  <a:srgbClr val="009E59"/>
                </a:solidFill>
                <a:highlight>
                  <a:srgbClr val="000000">
                    <a:alpha val="0"/>
                  </a:srgbClr>
                </a:highlight>
                <a:latin typeface="Roboto Condensed"/>
                <a:ea typeface="Roboto Condensed"/>
                <a:cs typeface="Calibri"/>
              </a:rPr>
              <a:t>® </a:t>
            </a:r>
          </a:p>
          <a:p>
            <a:pPr marL="273050" indent="-273050" rtl="0">
              <a:lnSpc>
                <a:spcPct val="110000"/>
              </a:lnSpc>
              <a:spcBef>
                <a:spcPct val="0"/>
              </a:spcBef>
              <a:spcAft>
                <a:spcPts val="600"/>
              </a:spcAft>
              <a:defRPr sz="1386" b="1">
                <a:latin typeface="Calibri" panose="020F0502020204030204"/>
                <a:ea typeface="Calibri"/>
                <a:cs typeface="Calibri"/>
                <a:sym typeface="Calibri" panose="020F0502020204030204"/>
              </a:defRPr>
            </a:pPr>
            <a:r>
              <a:rPr lang="en-GB" sz="1050" b="1" i="0" u="none" strike="noStrike" dirty="0">
                <a:solidFill>
                  <a:srgbClr val="009E59"/>
                </a:solidFill>
                <a:highlight>
                  <a:srgbClr val="000000">
                    <a:alpha val="0"/>
                  </a:srgbClr>
                </a:highlight>
                <a:latin typeface="Roboto"/>
              </a:rPr>
              <a:t> </a:t>
            </a:r>
            <a:br>
              <a:rPr lang="en-GB" sz="1050" b="1" i="0" u="none" strike="noStrike" dirty="0">
                <a:solidFill>
                  <a:srgbClr val="009E59"/>
                </a:solidFill>
                <a:highlight>
                  <a:srgbClr val="000000">
                    <a:alpha val="0"/>
                  </a:srgbClr>
                </a:highlight>
                <a:latin typeface="Roboto"/>
              </a:rPr>
            </a:br>
            <a:r>
              <a:rPr lang="en-GB" sz="1050" b="1" i="0" u="none" strike="noStrike" dirty="0">
                <a:highlight>
                  <a:srgbClr val="000000">
                    <a:alpha val="0"/>
                  </a:srgbClr>
                </a:highlight>
                <a:latin typeface="Roboto"/>
                <a:ea typeface="Roboto"/>
              </a:rPr>
              <a:t>safe alternative to antibiotics </a:t>
            </a:r>
          </a:p>
          <a:p>
            <a:pPr marL="273050" indent="-273050" rtl="0">
              <a:lnSpc>
                <a:spcPct val="110000"/>
              </a:lnSpc>
              <a:spcBef>
                <a:spcPct val="0"/>
              </a:spcBef>
              <a:spcAft>
                <a:spcPts val="600"/>
              </a:spcAft>
              <a:defRPr sz="1386">
                <a:latin typeface="Calibri" panose="020F0502020204030204"/>
                <a:ea typeface="Calibri"/>
                <a:cs typeface="Calibri"/>
                <a:sym typeface="Calibri" panose="020F0502020204030204"/>
              </a:defRPr>
            </a:pPr>
            <a:r>
              <a:rPr lang="en-GB" sz="1050" b="0" i="0" u="none" strike="noStrike" dirty="0">
                <a:highlight>
                  <a:srgbClr val="000000">
                    <a:alpha val="0"/>
                  </a:srgbClr>
                </a:highlight>
                <a:latin typeface="Roboto"/>
                <a:ea typeface="Roboto"/>
              </a:rPr>
              <a:t>Treatment and prevention of purulent-inflammatory and enteral diseases caused by Staphylococci, Streptococci, Proteus, Klebsiella, Pseudomonas aeruginosa and Escherichia coli:</a:t>
            </a: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050" b="0" i="0" u="none" strike="noStrike" dirty="0">
                <a:highlight>
                  <a:srgbClr val="000000">
                    <a:alpha val="0"/>
                  </a:srgbClr>
                </a:highlight>
                <a:latin typeface="Roboto"/>
                <a:ea typeface="Roboto"/>
              </a:rPr>
              <a:t>Diseases of the ear, throat, nose, respiratory tract and lungs</a:t>
            </a: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050" b="0" i="0" u="none" strike="noStrike" dirty="0">
                <a:highlight>
                  <a:srgbClr val="000000">
                    <a:alpha val="0"/>
                  </a:srgbClr>
                </a:highlight>
                <a:latin typeface="Roboto"/>
                <a:ea typeface="Roboto"/>
              </a:rPr>
              <a:t>Surgical infections</a:t>
            </a: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050" b="0" i="0" u="none" strike="noStrike" dirty="0">
                <a:highlight>
                  <a:srgbClr val="000000">
                    <a:alpha val="0"/>
                  </a:srgbClr>
                </a:highlight>
                <a:latin typeface="Roboto"/>
                <a:ea typeface="Roboto"/>
              </a:rPr>
              <a:t>Urogenital infections</a:t>
            </a: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050" b="0" i="0" u="none" strike="noStrike" dirty="0">
                <a:highlight>
                  <a:srgbClr val="000000">
                    <a:alpha val="0"/>
                  </a:srgbClr>
                </a:highlight>
                <a:latin typeface="Roboto"/>
                <a:ea typeface="Roboto"/>
              </a:rPr>
              <a:t>Conjunctivitis</a:t>
            </a:r>
            <a:endParaRPr lang="ru-RU" sz="1050" dirty="0">
              <a:latin typeface="Roboto" panose="02000000000000000000" pitchFamily="2" charset="0"/>
              <a:ea typeface="Roboto" panose="02000000000000000000" pitchFamily="2" charset="0"/>
            </a:endParaRP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050" b="0" i="0" u="none" strike="noStrike" dirty="0" err="1">
                <a:highlight>
                  <a:srgbClr val="000000">
                    <a:alpha val="0"/>
                  </a:srgbClr>
                </a:highlight>
                <a:latin typeface="Roboto"/>
                <a:ea typeface="Roboto"/>
              </a:rPr>
              <a:t>Gastroenterocolitis</a:t>
            </a:r>
            <a:r>
              <a:rPr lang="en-GB" sz="1050" b="0" i="0" u="none" strike="noStrike" dirty="0">
                <a:highlight>
                  <a:srgbClr val="000000">
                    <a:alpha val="0"/>
                  </a:srgbClr>
                </a:highlight>
                <a:latin typeface="Roboto"/>
                <a:ea typeface="Roboto"/>
              </a:rPr>
              <a:t>, cholecystitis</a:t>
            </a: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050" b="0" i="0" u="none" strike="noStrike" dirty="0">
                <a:highlight>
                  <a:srgbClr val="000000">
                    <a:alpha val="0"/>
                  </a:srgbClr>
                </a:highlight>
                <a:latin typeface="Roboto"/>
                <a:ea typeface="Roboto"/>
              </a:rPr>
              <a:t>Generalized septic diseases</a:t>
            </a:r>
          </a:p>
          <a:p>
            <a:pPr marL="0" indent="0">
              <a:lnSpc>
                <a:spcPct val="100000"/>
              </a:lnSpc>
              <a:spcBef>
                <a:spcPts val="600"/>
              </a:spcBef>
              <a:spcAft>
                <a:spcPts val="600"/>
              </a:spcAft>
              <a:buNone/>
            </a:pPr>
            <a:endParaRPr lang="ru-RU" sz="4400" b="1" dirty="0">
              <a:latin typeface="Roboto" panose="02000000000000000000" pitchFamily="2" charset="0"/>
              <a:ea typeface="Roboto" panose="02000000000000000000" pitchFamily="2" charset="0"/>
            </a:endParaRPr>
          </a:p>
          <a:p>
            <a:pPr marL="0" indent="0">
              <a:lnSpc>
                <a:spcPct val="100000"/>
              </a:lnSpc>
              <a:spcBef>
                <a:spcPts val="600"/>
              </a:spcBef>
              <a:spcAft>
                <a:spcPts val="600"/>
              </a:spcAft>
              <a:buNone/>
            </a:pPr>
            <a:endParaRPr lang="ru-RU" sz="4400" b="1" dirty="0">
              <a:latin typeface="Roboto" panose="02000000000000000000" pitchFamily="2" charset="0"/>
              <a:ea typeface="Roboto" panose="02000000000000000000" pitchFamily="2" charset="0"/>
            </a:endParaRPr>
          </a:p>
          <a:p>
            <a:pPr marL="0" indent="0">
              <a:lnSpc>
                <a:spcPct val="100000"/>
              </a:lnSpc>
              <a:spcBef>
                <a:spcPts val="600"/>
              </a:spcBef>
              <a:spcAft>
                <a:spcPts val="600"/>
              </a:spcAft>
              <a:buNone/>
            </a:pPr>
            <a:endParaRPr lang="ru-RU" sz="4400" dirty="0">
              <a:latin typeface="Roboto" panose="02000000000000000000" pitchFamily="2" charset="0"/>
              <a:ea typeface="Roboto" panose="02000000000000000000" pitchFamily="2" charset="0"/>
            </a:endParaRPr>
          </a:p>
          <a:p>
            <a:pPr marL="0" indent="0">
              <a:buNone/>
            </a:pPr>
            <a:endParaRPr lang="ru-RU" dirty="0">
              <a:latin typeface="Roboto" panose="02000000000000000000" pitchFamily="2" charset="0"/>
            </a:endParaRPr>
          </a:p>
        </p:txBody>
      </p:sp>
      <p:sp>
        <p:nvSpPr>
          <p:cNvPr id="15" name="Прямоугольник 14">
            <a:extLst>
              <a:ext uri="{FF2B5EF4-FFF2-40B4-BE49-F238E27FC236}">
                <a16:creationId xmlns:a16="http://schemas.microsoft.com/office/drawing/2014/main" id="{EF723BCA-CFFD-8A49-A665-BE9A375A8DC9}"/>
              </a:ext>
            </a:extLst>
          </p:cNvPr>
          <p:cNvSpPr/>
          <p:nvPr/>
        </p:nvSpPr>
        <p:spPr>
          <a:xfrm>
            <a:off x="968807" y="7120830"/>
            <a:ext cx="8821958" cy="338554"/>
          </a:xfrm>
          <a:prstGeom prst="rect">
            <a:avLst/>
          </a:prstGeom>
        </p:spPr>
        <p:txBody>
          <a:bodyPr wrap="square" lIns="0">
            <a:noAutofit/>
          </a:bodyPr>
          <a:lstStyle/>
          <a:p>
            <a:pPr marL="141288" indent="-130175" rtl="0">
              <a:spcBef>
                <a:spcPct val="0"/>
              </a:spcBef>
              <a:spcAft>
                <a:spcPts val="600"/>
              </a:spcAft>
              <a:buNone/>
            </a:pPr>
            <a:r>
              <a:rPr lang="en-GB" sz="800" b="0" i="1" u="none" strike="noStrike">
                <a:solidFill>
                  <a:srgbClr val="AFABAB"/>
                </a:solidFill>
                <a:highlight>
                  <a:srgbClr val="000000">
                    <a:alpha val="0"/>
                  </a:srgbClr>
                </a:highlight>
                <a:latin typeface="Roboto"/>
                <a:ea typeface="Roboto"/>
              </a:rPr>
              <a:t>* 	A. I. Kryukov, A. V. Gurov, G. N. Izotova, E. G. Lapenko. The results of the observational (non-interventional) study "Analysis of the Therapeutic Efficiency of Polyvalent Pyobacteriophage Medicine (Sextaphage) for Acute Purulent Sinusitis". Bulletin of Otorhinolaryngology. 2019;84(5): 55-60</a:t>
            </a:r>
          </a:p>
        </p:txBody>
      </p:sp>
      <p:pic>
        <p:nvPicPr>
          <p:cNvPr id="19" name="Рисунок 18">
            <a:extLst>
              <a:ext uri="{FF2B5EF4-FFF2-40B4-BE49-F238E27FC236}">
                <a16:creationId xmlns:a16="http://schemas.microsoft.com/office/drawing/2014/main" id="{562EA39D-5E37-FB4E-8A9F-F3D3FDADB315}"/>
              </a:ext>
            </a:extLst>
          </p:cNvPr>
          <p:cNvPicPr>
            <a:picLocks noChangeAspect="1"/>
          </p:cNvPicPr>
          <p:nvPr/>
        </p:nvPicPr>
        <p:blipFill>
          <a:blip r:embed="rId4"/>
          <a:srcRect t="11229" r="91384" b="55819"/>
          <a:stretch>
            <a:fillRect/>
          </a:stretch>
        </p:blipFill>
        <p:spPr>
          <a:xfrm>
            <a:off x="0" y="-20320"/>
            <a:ext cx="473737" cy="920433"/>
          </a:xfrm>
          <a:prstGeom prst="rect">
            <a:avLst/>
          </a:prstGeom>
        </p:spPr>
      </p:pic>
      <p:sp>
        <p:nvSpPr>
          <p:cNvPr id="23" name="Объект 2">
            <a:extLst>
              <a:ext uri="{FF2B5EF4-FFF2-40B4-BE49-F238E27FC236}">
                <a16:creationId xmlns:a16="http://schemas.microsoft.com/office/drawing/2014/main" id="{4A073EC1-8E7F-DE4C-92B9-E05A84C5DE66}"/>
              </a:ext>
            </a:extLst>
          </p:cNvPr>
          <p:cNvSpPr txBox="1"/>
          <p:nvPr/>
        </p:nvSpPr>
        <p:spPr>
          <a:xfrm>
            <a:off x="5580998" y="2027981"/>
            <a:ext cx="5064775" cy="3024666"/>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defTabSz="906780" rtl="0">
              <a:spcBef>
                <a:spcPts val="300"/>
              </a:spcBef>
              <a:buNone/>
              <a:defRPr sz="1260">
                <a:latin typeface="Calibri" panose="020F0502020204030204"/>
                <a:ea typeface="Calibri"/>
                <a:cs typeface="Calibri"/>
                <a:sym typeface="Calibri" panose="020F0502020204030204"/>
              </a:defRPr>
            </a:pPr>
            <a:r>
              <a:rPr lang="en-GB" sz="1200" b="1" i="0" u="none" strike="noStrike" dirty="0">
                <a:solidFill>
                  <a:srgbClr val="009E59"/>
                </a:solidFill>
                <a:highlight>
                  <a:srgbClr val="000000">
                    <a:alpha val="0"/>
                  </a:srgbClr>
                </a:highlight>
                <a:latin typeface="Roboto Condensed"/>
                <a:ea typeface="Roboto Condensed"/>
                <a:cs typeface="Calibri"/>
              </a:rPr>
              <a:t>INTESTI®-BACTERIOPHAGE</a:t>
            </a:r>
          </a:p>
          <a:p>
            <a:pPr marL="0" indent="0" rtl="0">
              <a:lnSpc>
                <a:spcPct val="100000"/>
              </a:lnSpc>
              <a:spcBef>
                <a:spcPct val="0"/>
              </a:spcBef>
              <a:spcAft>
                <a:spcPts val="600"/>
              </a:spcAft>
              <a:buNone/>
              <a:defRPr sz="1386" b="1">
                <a:latin typeface="Calibri" panose="020F0502020204030204"/>
                <a:ea typeface="Calibri"/>
                <a:cs typeface="Calibri"/>
                <a:sym typeface="Calibri" panose="020F0502020204030204"/>
              </a:defRPr>
            </a:pPr>
            <a:r>
              <a:rPr lang="en-GB" sz="1200" b="1" i="0" u="none" strike="noStrike" dirty="0">
                <a:highlight>
                  <a:srgbClr val="000000">
                    <a:alpha val="0"/>
                  </a:srgbClr>
                </a:highlight>
                <a:latin typeface="Roboto"/>
                <a:ea typeface="Roboto"/>
                <a:cs typeface="Calibri"/>
              </a:rPr>
              <a:t>assistance in treatment and prevention of gastrointestinal diseases caused by dysentery bacteria, Salmonella, Escherichia coli, Enterococci, Staphylococci, </a:t>
            </a:r>
            <a:r>
              <a:rPr lang="en-GB" sz="1200" b="1" i="0" u="none" strike="noStrike" dirty="0" err="1">
                <a:highlight>
                  <a:srgbClr val="000000">
                    <a:alpha val="0"/>
                  </a:srgbClr>
                </a:highlight>
                <a:latin typeface="Roboto"/>
                <a:ea typeface="Roboto"/>
                <a:cs typeface="Calibri"/>
              </a:rPr>
              <a:t>Pseudomanas</a:t>
            </a:r>
            <a:r>
              <a:rPr lang="en-GB" sz="1200" b="1" i="0" u="none" strike="noStrike" dirty="0">
                <a:highlight>
                  <a:srgbClr val="000000">
                    <a:alpha val="0"/>
                  </a:srgbClr>
                </a:highlight>
                <a:latin typeface="Roboto"/>
                <a:ea typeface="Roboto"/>
                <a:cs typeface="Calibri"/>
              </a:rPr>
              <a:t> aeruginosa or their combination:</a:t>
            </a:r>
          </a:p>
          <a:p>
            <a:pPr marL="0" indent="0" defTabSz="906780">
              <a:spcBef>
                <a:spcPts val="300"/>
              </a:spcBef>
              <a:buNone/>
              <a:defRPr sz="1260">
                <a:latin typeface="Calibri" panose="020F0502020204030204"/>
                <a:ea typeface="Calibri"/>
                <a:cs typeface="Calibri"/>
                <a:sym typeface="Calibri" panose="020F0502020204030204"/>
              </a:defRPr>
            </a:pPr>
            <a:endParaRPr lang="ru-RU" sz="1100" dirty="0"/>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200" b="0" i="0" u="none" strike="noStrike" dirty="0">
                <a:highlight>
                  <a:srgbClr val="000000">
                    <a:alpha val="0"/>
                  </a:srgbClr>
                </a:highlight>
                <a:latin typeface="Roboto"/>
                <a:ea typeface="Roboto"/>
                <a:cs typeface="Calibri"/>
              </a:rPr>
              <a:t>Bacterial dysentery</a:t>
            </a: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200" b="0" i="0" u="none" strike="noStrike" dirty="0">
                <a:highlight>
                  <a:srgbClr val="000000">
                    <a:alpha val="0"/>
                  </a:srgbClr>
                </a:highlight>
                <a:latin typeface="Roboto"/>
                <a:ea typeface="Roboto"/>
                <a:cs typeface="Calibri"/>
              </a:rPr>
              <a:t>Salmonellosis</a:t>
            </a: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200" b="0" i="0" u="none" strike="noStrike" dirty="0">
                <a:highlight>
                  <a:srgbClr val="000000">
                    <a:alpha val="0"/>
                  </a:srgbClr>
                </a:highlight>
                <a:latin typeface="Roboto"/>
                <a:ea typeface="Roboto"/>
                <a:cs typeface="Calibri"/>
              </a:rPr>
              <a:t>Dyspepsia</a:t>
            </a: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200" b="0" i="0" u="none" strike="noStrike" dirty="0">
                <a:highlight>
                  <a:srgbClr val="000000">
                    <a:alpha val="0"/>
                  </a:srgbClr>
                </a:highlight>
                <a:latin typeface="Roboto"/>
                <a:ea typeface="Roboto"/>
                <a:cs typeface="Calibri"/>
              </a:rPr>
              <a:t>Dysbacteriosis</a:t>
            </a:r>
          </a:p>
          <a:p>
            <a:pPr marL="273050" indent="-273050" rtl="0">
              <a:lnSpc>
                <a:spcPct val="110000"/>
              </a:lnSpc>
              <a:spcBef>
                <a:spcPct val="0"/>
              </a:spcBef>
              <a:spcAft>
                <a:spcPts val="600"/>
              </a:spcAft>
              <a:buSzTx/>
              <a:defRPr sz="1386">
                <a:latin typeface="Calibri" panose="020F0502020204030204"/>
                <a:ea typeface="Calibri"/>
                <a:cs typeface="Calibri"/>
                <a:sym typeface="Calibri" panose="020F0502020204030204"/>
              </a:defRPr>
            </a:pPr>
            <a:r>
              <a:rPr lang="en-GB" sz="1200" b="0" i="0" u="none" strike="noStrike" dirty="0">
                <a:highlight>
                  <a:srgbClr val="000000">
                    <a:alpha val="0"/>
                  </a:srgbClr>
                </a:highlight>
                <a:latin typeface="Roboto"/>
                <a:ea typeface="Roboto"/>
                <a:cs typeface="Calibri"/>
              </a:rPr>
              <a:t>Enterocolitis, colitis</a:t>
            </a:r>
          </a:p>
          <a:p>
            <a:pPr marL="0" indent="0">
              <a:lnSpc>
                <a:spcPct val="100000"/>
              </a:lnSpc>
              <a:spcBef>
                <a:spcPts val="600"/>
              </a:spcBef>
              <a:spcAft>
                <a:spcPts val="600"/>
              </a:spcAft>
              <a:buNone/>
            </a:pPr>
            <a:endParaRPr lang="ru-RU" sz="1100" b="1" dirty="0">
              <a:latin typeface="Roboto" panose="02000000000000000000" pitchFamily="2" charset="0"/>
              <a:ea typeface="Roboto" panose="02000000000000000000" pitchFamily="2" charset="0"/>
            </a:endParaRPr>
          </a:p>
          <a:p>
            <a:pPr marL="0" indent="0">
              <a:lnSpc>
                <a:spcPct val="100000"/>
              </a:lnSpc>
              <a:spcBef>
                <a:spcPts val="600"/>
              </a:spcBef>
              <a:spcAft>
                <a:spcPts val="600"/>
              </a:spcAft>
              <a:buNone/>
            </a:pPr>
            <a:endParaRPr lang="ru-RU" sz="1100" b="1" dirty="0">
              <a:latin typeface="Roboto" panose="02000000000000000000" pitchFamily="2" charset="0"/>
              <a:ea typeface="Roboto" panose="02000000000000000000" pitchFamily="2" charset="0"/>
            </a:endParaRPr>
          </a:p>
          <a:p>
            <a:pPr marL="0" indent="0">
              <a:buNone/>
            </a:pPr>
            <a:endParaRPr lang="ru-RU" dirty="0">
              <a:latin typeface="Roboto" panose="02000000000000000000" pitchFamily="2" charset="0"/>
            </a:endParaRPr>
          </a:p>
        </p:txBody>
      </p:sp>
      <p:pic>
        <p:nvPicPr>
          <p:cNvPr id="25" name="Рисунок 24">
            <a:extLst>
              <a:ext uri="{FF2B5EF4-FFF2-40B4-BE49-F238E27FC236}">
                <a16:creationId xmlns:a16="http://schemas.microsoft.com/office/drawing/2014/main" id="{62F4D012-6474-5943-B32F-53A7B52A2E3B}"/>
              </a:ext>
            </a:extLst>
          </p:cNvPr>
          <p:cNvPicPr>
            <a:picLocks noChangeAspect="1"/>
          </p:cNvPicPr>
          <p:nvPr/>
        </p:nvPicPr>
        <p:blipFill>
          <a:blip r:embed="rId3"/>
          <a:srcRect r="43507"/>
          <a:stretch>
            <a:fillRect/>
          </a:stretch>
        </p:blipFill>
        <p:spPr>
          <a:xfrm>
            <a:off x="8688116" y="1829812"/>
            <a:ext cx="1634711" cy="2893637"/>
          </a:xfrm>
          <a:prstGeom prst="rect">
            <a:avLst/>
          </a:prstGeom>
        </p:spPr>
      </p:pic>
      <p:sp>
        <p:nvSpPr>
          <p:cNvPr id="5" name="TextBox 4">
            <a:extLst>
              <a:ext uri="{FF2B5EF4-FFF2-40B4-BE49-F238E27FC236}">
                <a16:creationId xmlns:a16="http://schemas.microsoft.com/office/drawing/2014/main" id="{56C97A16-2665-4863-BE67-162678031E1E}"/>
              </a:ext>
            </a:extLst>
          </p:cNvPr>
          <p:cNvSpPr txBox="1"/>
          <p:nvPr/>
        </p:nvSpPr>
        <p:spPr>
          <a:xfrm>
            <a:off x="5498123" y="4665785"/>
            <a:ext cx="5193691" cy="2462213"/>
          </a:xfrm>
          <a:prstGeom prst="rect">
            <a:avLst/>
          </a:prstGeom>
          <a:noFill/>
        </p:spPr>
        <p:txBody>
          <a:bodyPr wrap="square" rtlCol="0">
            <a:noAutofit/>
          </a:bodyPr>
          <a:lstStyle/>
          <a:p>
            <a:endParaRPr lang="ru-RU"/>
          </a:p>
          <a:p>
            <a:pPr rtl="0"/>
            <a:r>
              <a:rPr lang="en-GB" sz="1100" b="1" i="0" u="none" strike="noStrike">
                <a:highlight>
                  <a:srgbClr val="000000">
                    <a:alpha val="0"/>
                  </a:srgbClr>
                </a:highlight>
                <a:latin typeface="Roboto"/>
                <a:ea typeface="Roboto"/>
                <a:cs typeface="Lato"/>
              </a:rPr>
              <a:t>Advantages of Intesti®-bacteriophage:</a:t>
            </a:r>
          </a:p>
          <a:p>
            <a:endParaRPr lang="ru-RU" sz="1100" b="1">
              <a:latin typeface="Roboto" panose="02000000000000000000" pitchFamily="2" charset="0"/>
              <a:ea typeface="Roboto" panose="02000000000000000000" pitchFamily="2" charset="0"/>
              <a:cs typeface="Lato" panose="020F0502020204030203" pitchFamily="34" charset="0"/>
            </a:endParaRPr>
          </a:p>
          <a:p>
            <a:pPr marL="273050" indent="-273050" defTabSz="1007943" rtl="0">
              <a:spcAft>
                <a:spcPts val="600"/>
              </a:spcAft>
              <a:buFont typeface="Arial" panose="020B0604020202020204" pitchFamily="34" charset="0"/>
              <a:buChar char="•"/>
            </a:pPr>
            <a:r>
              <a:rPr lang="en-GB" sz="1100" b="0" i="0" u="none" strike="noStrike">
                <a:highlight>
                  <a:srgbClr val="000000">
                    <a:alpha val="0"/>
                  </a:srgbClr>
                </a:highlight>
                <a:latin typeface="Roboto"/>
                <a:ea typeface="Roboto"/>
                <a:cs typeface="Lato"/>
              </a:rPr>
              <a:t>Effective against the main pathogens of acute intestinal infections </a:t>
            </a:r>
            <a:br>
              <a:rPr lang="en-GB" sz="1100" b="0" i="0" u="none" strike="noStrike">
                <a:highlight>
                  <a:srgbClr val="000000">
                    <a:alpha val="0"/>
                  </a:srgbClr>
                </a:highlight>
                <a:latin typeface="Roboto"/>
                <a:ea typeface="Roboto"/>
                <a:cs typeface="Lato"/>
              </a:rPr>
            </a:br>
            <a:r>
              <a:rPr lang="en-GB" sz="1100" b="0" i="0" u="none" strike="noStrike">
                <a:highlight>
                  <a:srgbClr val="000000">
                    <a:alpha val="0"/>
                  </a:srgbClr>
                </a:highlight>
                <a:latin typeface="Roboto"/>
                <a:ea typeface="Roboto"/>
                <a:cs typeface="Lato"/>
              </a:rPr>
              <a:t>(dysentery, salmonellosis, enterocolitis)</a:t>
            </a:r>
          </a:p>
          <a:p>
            <a:pPr marL="273050" indent="-273050" defTabSz="1007943" rtl="0">
              <a:spcAft>
                <a:spcPts val="600"/>
              </a:spcAft>
              <a:buFont typeface="Arial" panose="020B0604020202020204" pitchFamily="34" charset="0"/>
              <a:buChar char="•"/>
            </a:pPr>
            <a:r>
              <a:rPr lang="en-GB" sz="1100" b="0" i="0" u="none" strike="noStrike">
                <a:highlight>
                  <a:srgbClr val="000000">
                    <a:alpha val="0"/>
                  </a:srgbClr>
                </a:highlight>
                <a:latin typeface="Roboto"/>
                <a:ea typeface="Roboto"/>
                <a:cs typeface="Lato"/>
              </a:rPr>
              <a:t>Used for the prevention of diseases in areas of natural disasters and in foci of intestinal infections</a:t>
            </a:r>
          </a:p>
          <a:p>
            <a:pPr marL="273050" indent="-273050" defTabSz="1007943" rtl="0">
              <a:spcAft>
                <a:spcPts val="600"/>
              </a:spcAft>
              <a:buFont typeface="Arial" panose="020B0604020202020204" pitchFamily="34" charset="0"/>
              <a:buChar char="•"/>
            </a:pPr>
            <a:r>
              <a:rPr lang="en-GB" sz="1100" b="0" i="0" u="none" strike="noStrike">
                <a:highlight>
                  <a:srgbClr val="000000">
                    <a:alpha val="0"/>
                  </a:srgbClr>
                </a:highlight>
                <a:latin typeface="Roboto"/>
                <a:ea typeface="Roboto"/>
                <a:cs typeface="Lato"/>
              </a:rPr>
              <a:t>Suitable for children starting from birth, pregnant women </a:t>
            </a:r>
            <a:br>
              <a:rPr lang="en-GB" sz="1100" b="0" i="0" u="none" strike="noStrike">
                <a:highlight>
                  <a:srgbClr val="000000">
                    <a:alpha val="0"/>
                  </a:srgbClr>
                </a:highlight>
                <a:latin typeface="Roboto"/>
                <a:ea typeface="Roboto"/>
                <a:cs typeface="Lato"/>
              </a:rPr>
            </a:br>
            <a:r>
              <a:rPr lang="en-GB" sz="1100" b="0" i="0" u="none" strike="noStrike">
                <a:highlight>
                  <a:srgbClr val="000000">
                    <a:alpha val="0"/>
                  </a:srgbClr>
                </a:highlight>
                <a:latin typeface="Roboto"/>
                <a:ea typeface="Roboto"/>
                <a:cs typeface="Lato"/>
              </a:rPr>
              <a:t>and the elderly</a:t>
            </a:r>
          </a:p>
          <a:p>
            <a:pPr marL="273050" indent="-273050" defTabSz="1007943" rtl="0">
              <a:spcAft>
                <a:spcPts val="600"/>
              </a:spcAft>
              <a:buFont typeface="Arial" panose="020B0604020202020204" pitchFamily="34" charset="0"/>
              <a:buChar char="•"/>
            </a:pPr>
            <a:r>
              <a:rPr lang="en-GB" sz="1100" b="0" i="0" u="none" strike="noStrike">
                <a:highlight>
                  <a:srgbClr val="000000">
                    <a:alpha val="0"/>
                  </a:srgbClr>
                </a:highlight>
                <a:latin typeface="Roboto"/>
                <a:ea typeface="Roboto"/>
                <a:cs typeface="Lato"/>
              </a:rPr>
              <a:t>Can be combined with other drugs, including </a:t>
            </a:r>
            <a:br>
              <a:rPr lang="en-GB" sz="1100" b="0" i="0" u="none" strike="noStrike">
                <a:highlight>
                  <a:srgbClr val="000000">
                    <a:alpha val="0"/>
                  </a:srgbClr>
                </a:highlight>
                <a:latin typeface="Roboto"/>
                <a:ea typeface="Roboto"/>
                <a:cs typeface="Lato"/>
              </a:rPr>
            </a:br>
            <a:r>
              <a:rPr lang="en-GB" sz="1100" b="0" i="0" u="none" strike="noStrike">
                <a:highlight>
                  <a:srgbClr val="000000">
                    <a:alpha val="0"/>
                  </a:srgbClr>
                </a:highlight>
                <a:latin typeface="Roboto"/>
                <a:ea typeface="Roboto"/>
                <a:cs typeface="Lato"/>
              </a:rPr>
              <a:t>antibiotics</a:t>
            </a:r>
          </a:p>
        </p:txBody>
      </p:sp>
      <p:sp>
        <p:nvSpPr>
          <p:cNvPr id="6" name="Прямоугольник 5">
            <a:extLst>
              <a:ext uri="{FF2B5EF4-FFF2-40B4-BE49-F238E27FC236}">
                <a16:creationId xmlns:a16="http://schemas.microsoft.com/office/drawing/2014/main" id="{BF014E7A-950B-4447-8424-A50A6012164D}"/>
              </a:ext>
            </a:extLst>
          </p:cNvPr>
          <p:cNvSpPr/>
          <p:nvPr/>
        </p:nvSpPr>
        <p:spPr>
          <a:xfrm>
            <a:off x="968806" y="4945284"/>
            <a:ext cx="4377099" cy="1677382"/>
          </a:xfrm>
          <a:prstGeom prst="rect">
            <a:avLst/>
          </a:prstGeom>
        </p:spPr>
        <p:txBody>
          <a:bodyPr wrap="square">
            <a:noAutofit/>
          </a:bodyPr>
          <a:lstStyle/>
          <a:p>
            <a:pPr rtl="0">
              <a:spcBef>
                <a:spcPts val="600"/>
              </a:spcBef>
              <a:spcAft>
                <a:spcPts val="600"/>
              </a:spcAft>
            </a:pPr>
            <a:r>
              <a:rPr lang="en-GB" sz="1100" b="1" i="0" u="none" strike="noStrike" dirty="0">
                <a:highlight>
                  <a:srgbClr val="000000">
                    <a:alpha val="0"/>
                  </a:srgbClr>
                </a:highlight>
                <a:latin typeface="Roboto"/>
                <a:ea typeface="Roboto"/>
                <a:cs typeface="Lato"/>
              </a:rPr>
              <a:t>Advantages of </a:t>
            </a:r>
            <a:r>
              <a:rPr lang="en-GB" sz="1100" b="1" i="0" u="none" strike="noStrike" dirty="0" err="1">
                <a:highlight>
                  <a:srgbClr val="000000">
                    <a:alpha val="0"/>
                  </a:srgbClr>
                </a:highlight>
                <a:latin typeface="Roboto"/>
                <a:ea typeface="Roboto"/>
                <a:cs typeface="Lato"/>
              </a:rPr>
              <a:t>Sextape</a:t>
            </a:r>
            <a:r>
              <a:rPr lang="en-GB" sz="1100" b="1" i="0" u="none" strike="noStrike" dirty="0">
                <a:highlight>
                  <a:srgbClr val="000000">
                    <a:alpha val="0"/>
                  </a:srgbClr>
                </a:highlight>
                <a:latin typeface="Roboto"/>
                <a:ea typeface="Roboto"/>
                <a:cs typeface="Lato"/>
              </a:rPr>
              <a:t>®:</a:t>
            </a:r>
          </a:p>
          <a:p>
            <a:pPr marL="171450" indent="-171450" defTabSz="1007943" rtl="0">
              <a:spcBef>
                <a:spcPct val="0"/>
              </a:spcBef>
              <a:spcAft>
                <a:spcPts val="600"/>
              </a:spcAft>
              <a:buFont typeface="Arial" panose="020B0604020202020204" pitchFamily="34" charset="0"/>
              <a:buChar char="•"/>
            </a:pPr>
            <a:r>
              <a:rPr lang="en-GB" sz="1100" b="0" i="0" u="none" strike="noStrike" dirty="0">
                <a:highlight>
                  <a:srgbClr val="000000">
                    <a:alpha val="0"/>
                  </a:srgbClr>
                </a:highlight>
                <a:latin typeface="Roboto"/>
                <a:ea typeface="Roboto"/>
                <a:cs typeface="Lato"/>
              </a:rPr>
              <a:t>Effective against the main pathogens of diseases of the upper respiratory tract (inflammation of </a:t>
            </a:r>
            <a:br>
              <a:rPr lang="en-GB" sz="1100" b="0" i="0" u="none" strike="noStrike" dirty="0">
                <a:highlight>
                  <a:srgbClr val="000000">
                    <a:alpha val="0"/>
                  </a:srgbClr>
                </a:highlight>
                <a:latin typeface="Roboto"/>
                <a:ea typeface="Roboto"/>
                <a:cs typeface="Lato"/>
              </a:rPr>
            </a:br>
            <a:r>
              <a:rPr lang="en-GB" sz="1100" b="0" i="0" u="none" strike="noStrike" dirty="0">
                <a:highlight>
                  <a:srgbClr val="000000">
                    <a:alpha val="0"/>
                  </a:srgbClr>
                </a:highlight>
                <a:latin typeface="Roboto"/>
                <a:ea typeface="Roboto"/>
                <a:cs typeface="Lato"/>
              </a:rPr>
              <a:t>sinuses, otitis, tonsillitis, pharyngitis, laryngitis).</a:t>
            </a:r>
          </a:p>
          <a:p>
            <a:pPr marL="273050" indent="-273050" defTabSz="1007943" rtl="0">
              <a:spcBef>
                <a:spcPct val="0"/>
              </a:spcBef>
              <a:spcAft>
                <a:spcPts val="600"/>
              </a:spcAft>
              <a:buFont typeface="Arial" panose="020B0604020202020204" pitchFamily="34" charset="0"/>
              <a:buChar char="•"/>
            </a:pPr>
            <a:r>
              <a:rPr lang="en-GB" sz="1100" b="0" i="0" u="none" strike="noStrike" dirty="0">
                <a:highlight>
                  <a:srgbClr val="000000">
                    <a:alpha val="0"/>
                  </a:srgbClr>
                </a:highlight>
                <a:latin typeface="Roboto"/>
                <a:ea typeface="Roboto"/>
                <a:cs typeface="Lato"/>
              </a:rPr>
              <a:t>Suitable for children starting from birth, pregnant women </a:t>
            </a:r>
            <a:br>
              <a:rPr lang="en-GB" sz="1100" b="0" i="0" u="none" strike="noStrike" dirty="0">
                <a:highlight>
                  <a:srgbClr val="000000">
                    <a:alpha val="0"/>
                  </a:srgbClr>
                </a:highlight>
                <a:latin typeface="Roboto"/>
                <a:ea typeface="Roboto"/>
                <a:cs typeface="Lato"/>
              </a:rPr>
            </a:br>
            <a:r>
              <a:rPr lang="en-GB" sz="1100" b="0" i="0" u="none" strike="noStrike" dirty="0">
                <a:highlight>
                  <a:srgbClr val="000000">
                    <a:alpha val="0"/>
                  </a:srgbClr>
                </a:highlight>
                <a:latin typeface="Roboto"/>
                <a:ea typeface="Roboto"/>
                <a:cs typeface="Lato"/>
              </a:rPr>
              <a:t>and the elderly.</a:t>
            </a:r>
          </a:p>
          <a:p>
            <a:pPr marL="273050" indent="-273050" defTabSz="1007943" rtl="0">
              <a:spcBef>
                <a:spcPct val="0"/>
              </a:spcBef>
              <a:spcAft>
                <a:spcPts val="600"/>
              </a:spcAft>
              <a:buFont typeface="Arial" panose="020B0604020202020204" pitchFamily="34" charset="0"/>
              <a:buChar char="•"/>
            </a:pPr>
            <a:r>
              <a:rPr lang="en-GB" sz="1100" b="0" i="0" u="none" strike="noStrike" dirty="0">
                <a:highlight>
                  <a:srgbClr val="000000">
                    <a:alpha val="0"/>
                  </a:srgbClr>
                </a:highlight>
                <a:latin typeface="Roboto"/>
                <a:ea typeface="Roboto"/>
                <a:cs typeface="Lato"/>
              </a:rPr>
              <a:t>Can be combined with other drugs, </a:t>
            </a:r>
            <a:br>
              <a:rPr lang="en-GB" sz="1100" b="0" i="0" u="none" strike="noStrike" dirty="0">
                <a:highlight>
                  <a:srgbClr val="000000">
                    <a:alpha val="0"/>
                  </a:srgbClr>
                </a:highlight>
                <a:latin typeface="Roboto"/>
                <a:ea typeface="Roboto"/>
                <a:cs typeface="Lato"/>
              </a:rPr>
            </a:br>
            <a:r>
              <a:rPr lang="en-GB" sz="1100" b="0" i="0" u="none" strike="noStrike" dirty="0">
                <a:highlight>
                  <a:srgbClr val="000000">
                    <a:alpha val="0"/>
                  </a:srgbClr>
                </a:highlight>
                <a:latin typeface="Roboto"/>
                <a:ea typeface="Roboto"/>
                <a:cs typeface="Lato"/>
              </a:rPr>
              <a:t>including antibiotics</a:t>
            </a:r>
          </a:p>
        </p:txBody>
      </p:sp>
      <p:sp>
        <p:nvSpPr>
          <p:cNvPr id="16" name="Прямоугольник 15">
            <a:extLst>
              <a:ext uri="{FF2B5EF4-FFF2-40B4-BE49-F238E27FC236}">
                <a16:creationId xmlns:a16="http://schemas.microsoft.com/office/drawing/2014/main" id="{49C19A00-720C-42B9-B83F-5F333E9B8177}"/>
              </a:ext>
            </a:extLst>
          </p:cNvPr>
          <p:cNvSpPr/>
          <p:nvPr/>
        </p:nvSpPr>
        <p:spPr>
          <a:xfrm>
            <a:off x="0" y="6134680"/>
            <a:ext cx="816590" cy="14249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p>
        </p:txBody>
      </p:sp>
    </p:spTree>
    <p:extLst>
      <p:ext uri="{BB962C8B-B14F-4D97-AF65-F5344CB8AC3E}">
        <p14:creationId xmlns:p14="http://schemas.microsoft.com/office/powerpoint/2010/main" val="25752259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4F920CE8-E764-FB48-B5ED-B49C734141D4}"/>
              </a:ext>
            </a:extLst>
          </p:cNvPr>
          <p:cNvSpPr/>
          <p:nvPr/>
        </p:nvSpPr>
        <p:spPr>
          <a:xfrm>
            <a:off x="0" y="3546475"/>
            <a:ext cx="4855734" cy="4013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p>
        </p:txBody>
      </p:sp>
      <p:sp>
        <p:nvSpPr>
          <p:cNvPr id="2" name="Заголовок 1">
            <a:extLst>
              <a:ext uri="{FF2B5EF4-FFF2-40B4-BE49-F238E27FC236}">
                <a16:creationId xmlns:a16="http://schemas.microsoft.com/office/drawing/2014/main" id="{CFE2B660-73D1-1742-92ED-44D093AC24D0}"/>
              </a:ext>
            </a:extLst>
          </p:cNvPr>
          <p:cNvSpPr>
            <a:spLocks noGrp="1"/>
          </p:cNvSpPr>
          <p:nvPr>
            <p:ph type="title"/>
          </p:nvPr>
        </p:nvSpPr>
        <p:spPr>
          <a:xfrm>
            <a:off x="917574" y="445319"/>
            <a:ext cx="9064626" cy="664724"/>
          </a:xfrm>
        </p:spPr>
        <p:txBody>
          <a:bodyPr>
            <a:noAutofit/>
          </a:bodyPr>
          <a:lstStyle/>
          <a:p>
            <a:pPr rtl="0"/>
            <a:r>
              <a:rPr lang="en-GB" sz="3600" b="1" i="0" u="none" strike="noStrike" spc="25" dirty="0">
                <a:highlight>
                  <a:srgbClr val="000000">
                    <a:alpha val="0"/>
                  </a:srgbClr>
                </a:highlight>
                <a:latin typeface="Roboto Condensed"/>
                <a:ea typeface="Roboto Condensed"/>
              </a:rPr>
              <a:t>BOTULINUM TOXIN TYPE A (RELATOX</a:t>
            </a:r>
            <a:r>
              <a:rPr lang="en-GB" sz="3600" b="1" i="0" u="none" strike="noStrike" spc="262" baseline="31746" dirty="0">
                <a:highlight>
                  <a:srgbClr val="000000">
                    <a:alpha val="0"/>
                  </a:srgbClr>
                </a:highlight>
                <a:latin typeface="Roboto Condensed"/>
                <a:ea typeface="Roboto Condensed"/>
                <a:cs typeface="Arial Black"/>
              </a:rPr>
              <a:t>®</a:t>
            </a:r>
            <a:r>
              <a:rPr lang="en-GB" sz="3600" b="1" i="0" u="none" strike="noStrike" spc="25" dirty="0">
                <a:highlight>
                  <a:srgbClr val="000000">
                    <a:alpha val="0"/>
                  </a:srgbClr>
                </a:highlight>
                <a:latin typeface="Roboto Condensed"/>
                <a:ea typeface="Roboto Condensed"/>
              </a:rPr>
              <a:t>)</a:t>
            </a:r>
            <a:endParaRPr lang="ru-RU" dirty="0">
              <a:latin typeface="Roboto Condensed" panose="02000000000000000000" pitchFamily="2" charset="0"/>
              <a:ea typeface="Roboto Condensed" panose="02000000000000000000" pitchFamily="2" charset="0"/>
            </a:endParaRPr>
          </a:p>
        </p:txBody>
      </p:sp>
      <p:sp>
        <p:nvSpPr>
          <p:cNvPr id="3" name="Объект 2">
            <a:extLst>
              <a:ext uri="{FF2B5EF4-FFF2-40B4-BE49-F238E27FC236}">
                <a16:creationId xmlns:a16="http://schemas.microsoft.com/office/drawing/2014/main" id="{D612D142-14C6-DD43-9FE4-889806332AC6}"/>
              </a:ext>
            </a:extLst>
          </p:cNvPr>
          <p:cNvSpPr>
            <a:spLocks noGrp="1"/>
          </p:cNvSpPr>
          <p:nvPr>
            <p:ph idx="1"/>
          </p:nvPr>
        </p:nvSpPr>
        <p:spPr>
          <a:xfrm>
            <a:off x="917575" y="1214504"/>
            <a:ext cx="4124933" cy="664725"/>
          </a:xfrm>
        </p:spPr>
        <p:txBody>
          <a:bodyPr>
            <a:noAutofit/>
          </a:bodyPr>
          <a:lstStyle/>
          <a:p>
            <a:pPr marL="0" indent="0" rtl="0">
              <a:lnSpc>
                <a:spcPct val="95000"/>
              </a:lnSpc>
              <a:buNone/>
            </a:pPr>
            <a:r>
              <a:rPr lang="en-GB" sz="1300" b="1" i="0" u="none" strike="noStrike" dirty="0">
                <a:solidFill>
                  <a:srgbClr val="009E59"/>
                </a:solidFill>
                <a:highlight>
                  <a:srgbClr val="000000">
                    <a:alpha val="0"/>
                  </a:srgbClr>
                </a:highlight>
                <a:latin typeface="Roboto"/>
                <a:ea typeface="Roboto"/>
              </a:rPr>
              <a:t>The first Russian </a:t>
            </a:r>
            <a:r>
              <a:rPr lang="en-GB" sz="1300" b="1" i="0" u="none" strike="noStrike" dirty="0" err="1">
                <a:solidFill>
                  <a:srgbClr val="009E59"/>
                </a:solidFill>
                <a:highlight>
                  <a:srgbClr val="000000">
                    <a:alpha val="0"/>
                  </a:srgbClr>
                </a:highlight>
                <a:latin typeface="Roboto"/>
                <a:ea typeface="Roboto"/>
              </a:rPr>
              <a:t>botulinum</a:t>
            </a:r>
            <a:r>
              <a:rPr lang="en-GB" sz="1300" b="1" i="0" u="none" strike="noStrike" dirty="0">
                <a:solidFill>
                  <a:srgbClr val="009E59"/>
                </a:solidFill>
                <a:highlight>
                  <a:srgbClr val="000000">
                    <a:alpha val="0"/>
                  </a:srgbClr>
                </a:highlight>
                <a:latin typeface="Roboto"/>
                <a:ea typeface="Roboto"/>
              </a:rPr>
              <a:t> toxin type A </a:t>
            </a:r>
            <a:br>
              <a:rPr lang="en-GB" sz="1300" b="1" i="0" u="none" strike="noStrike" dirty="0">
                <a:solidFill>
                  <a:srgbClr val="009E59"/>
                </a:solidFill>
                <a:highlight>
                  <a:srgbClr val="000000">
                    <a:alpha val="0"/>
                  </a:srgbClr>
                </a:highlight>
                <a:latin typeface="Roboto"/>
                <a:ea typeface="Roboto"/>
              </a:rPr>
            </a:br>
            <a:r>
              <a:rPr lang="en-GB" sz="1300" b="1" i="0" u="none" strike="noStrike" dirty="0">
                <a:solidFill>
                  <a:srgbClr val="009E59"/>
                </a:solidFill>
                <a:highlight>
                  <a:srgbClr val="000000">
                    <a:alpha val="0"/>
                  </a:srgbClr>
                </a:highlight>
                <a:latin typeface="Roboto"/>
                <a:ea typeface="Roboto"/>
              </a:rPr>
              <a:t>successfully used in aesthetic medicine, </a:t>
            </a:r>
            <a:br>
              <a:rPr lang="en-GB" sz="1300" b="1" i="0" u="none" strike="noStrike" dirty="0">
                <a:solidFill>
                  <a:srgbClr val="009E59"/>
                </a:solidFill>
                <a:highlight>
                  <a:srgbClr val="000000">
                    <a:alpha val="0"/>
                  </a:srgbClr>
                </a:highlight>
                <a:latin typeface="Roboto"/>
                <a:ea typeface="Roboto"/>
              </a:rPr>
            </a:br>
            <a:r>
              <a:rPr lang="en-GB" sz="1300" b="1" i="0" u="none" strike="noStrike" dirty="0" err="1">
                <a:solidFill>
                  <a:srgbClr val="009E59"/>
                </a:solidFill>
                <a:highlight>
                  <a:srgbClr val="000000">
                    <a:alpha val="0"/>
                  </a:srgbClr>
                </a:highlight>
                <a:latin typeface="Roboto"/>
                <a:ea typeface="Roboto"/>
              </a:rPr>
              <a:t>pediatric</a:t>
            </a:r>
            <a:r>
              <a:rPr lang="en-GB" sz="1300" b="1" i="0" u="none" strike="noStrike" dirty="0">
                <a:solidFill>
                  <a:srgbClr val="009E59"/>
                </a:solidFill>
                <a:highlight>
                  <a:srgbClr val="000000">
                    <a:alpha val="0"/>
                  </a:srgbClr>
                </a:highlight>
                <a:latin typeface="Roboto"/>
                <a:ea typeface="Roboto"/>
              </a:rPr>
              <a:t> and adult neurology</a:t>
            </a:r>
            <a:endParaRPr lang="ru-RU" sz="1400" b="1" dirty="0">
              <a:solidFill>
                <a:schemeClr val="accent6"/>
              </a:solidFill>
              <a:latin typeface="Roboto" panose="02000000000000000000" pitchFamily="2" charset="0"/>
              <a:ea typeface="Roboto" panose="02000000000000000000" pitchFamily="2" charset="0"/>
            </a:endParaRP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a:highlight>
                  <a:srgbClr val="000000">
                    <a:alpha val="0"/>
                  </a:srgbClr>
                </a:highlight>
                <a:latin typeface="Roboto"/>
                <a:ea typeface="Roboto"/>
              </a:rPr>
              <a:t>19</a:t>
            </a:r>
            <a:endParaRPr lang="ru-RU" b="1">
              <a:latin typeface="Roboto" panose="02000000000000000000" pitchFamily="2" charset="0"/>
              <a:ea typeface="Roboto" panose="02000000000000000000" pitchFamily="2" charset="0"/>
            </a:endParaRPr>
          </a:p>
        </p:txBody>
      </p:sp>
      <p:pic>
        <p:nvPicPr>
          <p:cNvPr id="9" name="Рисунок 8">
            <a:extLst>
              <a:ext uri="{FF2B5EF4-FFF2-40B4-BE49-F238E27FC236}">
                <a16:creationId xmlns:a16="http://schemas.microsoft.com/office/drawing/2014/main" id="{4CBC7AA2-8F33-214C-AAF5-0F92FA571F76}"/>
              </a:ext>
            </a:extLst>
          </p:cNvPr>
          <p:cNvPicPr>
            <a:picLocks noChangeAspect="1"/>
          </p:cNvPicPr>
          <p:nvPr/>
        </p:nvPicPr>
        <p:blipFill>
          <a:blip r:embed="rId2"/>
          <a:srcRect l="82141"/>
          <a:stretch>
            <a:fillRect/>
          </a:stretch>
        </p:blipFill>
        <p:spPr>
          <a:xfrm>
            <a:off x="-9939" y="1260634"/>
            <a:ext cx="675894" cy="3784600"/>
          </a:xfrm>
          <a:prstGeom prst="rect">
            <a:avLst/>
          </a:prstGeom>
        </p:spPr>
      </p:pic>
      <p:sp>
        <p:nvSpPr>
          <p:cNvPr id="11" name="Объект 2">
            <a:extLst>
              <a:ext uri="{FF2B5EF4-FFF2-40B4-BE49-F238E27FC236}">
                <a16:creationId xmlns:a16="http://schemas.microsoft.com/office/drawing/2014/main" id="{93958797-7799-474F-9A6C-4DB1D8960B96}"/>
              </a:ext>
            </a:extLst>
          </p:cNvPr>
          <p:cNvSpPr txBox="1"/>
          <p:nvPr/>
        </p:nvSpPr>
        <p:spPr>
          <a:xfrm>
            <a:off x="5345113" y="1215332"/>
            <a:ext cx="4637087" cy="5478546"/>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rtl="0">
              <a:lnSpc>
                <a:spcPct val="95000"/>
              </a:lnSpc>
              <a:spcBef>
                <a:spcPts val="1000"/>
              </a:spcBef>
            </a:pPr>
            <a:r>
              <a:rPr lang="en-GB" sz="2600" b="1" i="0" u="none" strike="noStrike" dirty="0">
                <a:solidFill>
                  <a:srgbClr val="009E59"/>
                </a:solidFill>
                <a:highlight>
                  <a:srgbClr val="000000">
                    <a:alpha val="0"/>
                  </a:srgbClr>
                </a:highlight>
                <a:latin typeface="Roboto Condensed"/>
                <a:ea typeface="Roboto Condensed"/>
              </a:rPr>
              <a:t>1.</a:t>
            </a:r>
            <a:r>
              <a:rPr lang="ru-RU" sz="2600" b="1" i="0" u="none" strike="noStrike" dirty="0">
                <a:solidFill>
                  <a:srgbClr val="009E59"/>
                </a:solidFill>
                <a:highlight>
                  <a:srgbClr val="000000">
                    <a:alpha val="0"/>
                  </a:srgbClr>
                </a:highlight>
                <a:latin typeface="Roboto Condensed"/>
                <a:ea typeface="Roboto Condensed"/>
              </a:rPr>
              <a:t>6</a:t>
            </a:r>
            <a:r>
              <a:rPr lang="en-GB" sz="2600" b="1" i="0" u="none" strike="noStrike" dirty="0">
                <a:solidFill>
                  <a:srgbClr val="009E59"/>
                </a:solidFill>
                <a:highlight>
                  <a:srgbClr val="000000">
                    <a:alpha val="0"/>
                  </a:srgbClr>
                </a:highlight>
                <a:latin typeface="Roboto Condensed"/>
                <a:ea typeface="Roboto Condensed"/>
              </a:rPr>
              <a:t> MILLION PATIENTS</a:t>
            </a:r>
          </a:p>
          <a:p>
            <a:pPr marL="0" indent="0" rtl="0">
              <a:lnSpc>
                <a:spcPct val="95000"/>
              </a:lnSpc>
              <a:spcBef>
                <a:spcPct val="0"/>
              </a:spcBef>
              <a:spcAft>
                <a:spcPts val="600"/>
              </a:spcAft>
              <a:buClr>
                <a:srgbClr val="231F20"/>
              </a:buClr>
              <a:buNone/>
              <a:tabLst>
                <a:tab pos="241300" algn="l"/>
              </a:tabLst>
            </a:pPr>
            <a:r>
              <a:rPr lang="en-GB" sz="1300" b="0" i="0" u="none" strike="noStrike" dirty="0">
                <a:highlight>
                  <a:srgbClr val="000000">
                    <a:alpha val="0"/>
                  </a:srgbClr>
                </a:highlight>
                <a:latin typeface="Roboto"/>
                <a:ea typeface="Roboto"/>
              </a:rPr>
              <a:t>	received botulinum therapy with Relatox</a:t>
            </a:r>
            <a:endParaRPr lang="ru-RU" sz="1300" dirty="0">
              <a:latin typeface="Roboto" panose="02000000000000000000" pitchFamily="2" charset="0"/>
              <a:ea typeface="Roboto" panose="02000000000000000000" pitchFamily="2" charset="0"/>
            </a:endParaRPr>
          </a:p>
          <a:p>
            <a:pPr rtl="0">
              <a:lnSpc>
                <a:spcPct val="95000"/>
              </a:lnSpc>
              <a:spcBef>
                <a:spcPts val="1000"/>
              </a:spcBef>
            </a:pPr>
            <a:r>
              <a:rPr lang="ru-RU" sz="2600" b="1" dirty="0">
                <a:solidFill>
                  <a:srgbClr val="009E59"/>
                </a:solidFill>
                <a:highlight>
                  <a:srgbClr val="000000">
                    <a:alpha val="0"/>
                  </a:srgbClr>
                </a:highlight>
                <a:latin typeface="Roboto Condensed"/>
                <a:ea typeface="Roboto Condensed"/>
              </a:rPr>
              <a:t>6</a:t>
            </a:r>
            <a:r>
              <a:rPr lang="en-GB" sz="2600" b="1" i="0" u="none" strike="noStrike" dirty="0">
                <a:solidFill>
                  <a:srgbClr val="009E59"/>
                </a:solidFill>
                <a:highlight>
                  <a:srgbClr val="000000">
                    <a:alpha val="0"/>
                  </a:srgbClr>
                </a:highlight>
                <a:latin typeface="Roboto Condensed"/>
                <a:ea typeface="Roboto Condensed"/>
              </a:rPr>
              <a:t>,500 DOCTORS</a:t>
            </a:r>
          </a:p>
          <a:p>
            <a:pPr marL="0" indent="0" rtl="0">
              <a:lnSpc>
                <a:spcPct val="95000"/>
              </a:lnSpc>
              <a:spcBef>
                <a:spcPct val="0"/>
              </a:spcBef>
              <a:spcAft>
                <a:spcPts val="600"/>
              </a:spcAft>
              <a:buClr>
                <a:srgbClr val="231F20"/>
              </a:buClr>
              <a:buNone/>
              <a:tabLst>
                <a:tab pos="241300" algn="l"/>
              </a:tabLst>
            </a:pPr>
            <a:r>
              <a:rPr lang="en-GB" sz="1300" b="0" i="0" u="none" strike="noStrike" dirty="0">
                <a:highlight>
                  <a:srgbClr val="000000">
                    <a:alpha val="0"/>
                  </a:srgbClr>
                </a:highlight>
                <a:latin typeface="Roboto"/>
                <a:ea typeface="Roboto"/>
              </a:rPr>
              <a:t>	use Relatox in their daily practice</a:t>
            </a:r>
          </a:p>
          <a:p>
            <a:pPr rtl="0">
              <a:lnSpc>
                <a:spcPct val="95000"/>
              </a:lnSpc>
              <a:spcBef>
                <a:spcPts val="1000"/>
              </a:spcBef>
            </a:pPr>
            <a:r>
              <a:rPr lang="en-GB" sz="2600" b="1" i="0" u="none" strike="noStrike" dirty="0">
                <a:solidFill>
                  <a:srgbClr val="009E59"/>
                </a:solidFill>
                <a:highlight>
                  <a:srgbClr val="000000">
                    <a:alpha val="0"/>
                  </a:srgbClr>
                </a:highlight>
                <a:latin typeface="Roboto Condensed"/>
                <a:ea typeface="Roboto Condensed"/>
              </a:rPr>
              <a:t>7 YEARS</a:t>
            </a:r>
          </a:p>
          <a:p>
            <a:pPr marL="0" indent="0" rtl="0">
              <a:lnSpc>
                <a:spcPct val="95000"/>
              </a:lnSpc>
              <a:spcBef>
                <a:spcPct val="0"/>
              </a:spcBef>
              <a:spcAft>
                <a:spcPts val="1200"/>
              </a:spcAft>
              <a:buClr>
                <a:srgbClr val="231F20"/>
              </a:buClr>
              <a:buNone/>
              <a:tabLst>
                <a:tab pos="241300" algn="l"/>
              </a:tabLst>
            </a:pPr>
            <a:r>
              <a:rPr lang="en-GB" sz="1300" b="0" i="0" u="none" strike="noStrike" dirty="0">
                <a:highlight>
                  <a:srgbClr val="000000">
                    <a:alpha val="0"/>
                  </a:srgbClr>
                </a:highlight>
                <a:latin typeface="Roboto"/>
                <a:ea typeface="Roboto"/>
              </a:rPr>
              <a:t>	of successful use in aesthetic cosmetology</a:t>
            </a:r>
          </a:p>
          <a:p>
            <a:pPr marL="0" indent="0" rtl="0">
              <a:lnSpc>
                <a:spcPct val="95000"/>
              </a:lnSpc>
              <a:spcBef>
                <a:spcPct val="0"/>
              </a:spcBef>
              <a:spcAft>
                <a:spcPts val="600"/>
              </a:spcAft>
              <a:buClr>
                <a:srgbClr val="231F20"/>
              </a:buClr>
              <a:buNone/>
              <a:tabLst>
                <a:tab pos="241300" algn="l"/>
              </a:tabLst>
            </a:pPr>
            <a:r>
              <a:rPr lang="en-GB" sz="1500" b="1" i="0" u="none" strike="noStrike" dirty="0">
                <a:highlight>
                  <a:srgbClr val="000000">
                    <a:alpha val="0"/>
                  </a:srgbClr>
                </a:highlight>
                <a:latin typeface="Roboto"/>
                <a:ea typeface="Roboto"/>
              </a:rPr>
              <a:t>Advantages of Relatox:</a:t>
            </a:r>
          </a:p>
          <a:p>
            <a:pPr rtl="0">
              <a:lnSpc>
                <a:spcPct val="105000"/>
              </a:lnSpc>
              <a:spcBef>
                <a:spcPct val="0"/>
              </a:spcBef>
              <a:spcAft>
                <a:spcPts val="400"/>
              </a:spcAft>
              <a:buClr>
                <a:srgbClr val="231F20"/>
              </a:buClr>
              <a:tabLst>
                <a:tab pos="241300" algn="l"/>
              </a:tabLst>
            </a:pPr>
            <a:r>
              <a:rPr lang="en-GB" sz="1200" b="0" i="0" u="none" strike="noStrike" dirty="0">
                <a:highlight>
                  <a:srgbClr val="000000">
                    <a:alpha val="0"/>
                  </a:srgbClr>
                </a:highlight>
                <a:latin typeface="Roboto"/>
                <a:ea typeface="Roboto"/>
              </a:rPr>
              <a:t>Efficacy, tolerability, and safety </a:t>
            </a:r>
            <a:br>
              <a:rPr lang="en-GB" sz="1200" b="0" i="0" u="none" strike="noStrike" dirty="0">
                <a:highlight>
                  <a:srgbClr val="000000">
                    <a:alpha val="0"/>
                  </a:srgbClr>
                </a:highlight>
                <a:latin typeface="Roboto"/>
                <a:ea typeface="Roboto"/>
              </a:rPr>
            </a:br>
            <a:r>
              <a:rPr lang="en-GB" sz="1200" b="0" i="0" u="none" strike="noStrike" dirty="0">
                <a:highlight>
                  <a:srgbClr val="000000">
                    <a:alpha val="0"/>
                  </a:srgbClr>
                </a:highlight>
                <a:latin typeface="Roboto"/>
                <a:ea typeface="Roboto"/>
              </a:rPr>
              <a:t>non-inferior with the imported botulinum toxins</a:t>
            </a:r>
          </a:p>
          <a:p>
            <a:pPr rtl="0">
              <a:lnSpc>
                <a:spcPct val="105000"/>
              </a:lnSpc>
              <a:spcBef>
                <a:spcPct val="0"/>
              </a:spcBef>
              <a:spcAft>
                <a:spcPts val="400"/>
              </a:spcAft>
              <a:buClr>
                <a:srgbClr val="231F20"/>
              </a:buClr>
              <a:tabLst>
                <a:tab pos="241300" algn="l"/>
              </a:tabLst>
            </a:pPr>
            <a:r>
              <a:rPr lang="en-GB" sz="1200" b="0" i="0" u="none" strike="noStrike" dirty="0">
                <a:highlight>
                  <a:srgbClr val="000000">
                    <a:alpha val="0"/>
                  </a:srgbClr>
                </a:highlight>
                <a:latin typeface="Roboto"/>
                <a:ea typeface="Roboto"/>
              </a:rPr>
              <a:t>Long effect</a:t>
            </a:r>
          </a:p>
          <a:p>
            <a:pPr rtl="0">
              <a:lnSpc>
                <a:spcPct val="105000"/>
              </a:lnSpc>
              <a:spcBef>
                <a:spcPct val="0"/>
              </a:spcBef>
              <a:spcAft>
                <a:spcPts val="400"/>
              </a:spcAft>
              <a:buClr>
                <a:srgbClr val="231F20"/>
              </a:buClr>
              <a:tabLst>
                <a:tab pos="241300" algn="l"/>
              </a:tabLst>
            </a:pPr>
            <a:r>
              <a:rPr lang="en-GB" sz="1200" b="0" i="0" u="none" strike="noStrike" dirty="0">
                <a:highlight>
                  <a:srgbClr val="000000">
                    <a:alpha val="0"/>
                  </a:srgbClr>
                </a:highlight>
                <a:latin typeface="Roboto"/>
                <a:ea typeface="Roboto"/>
              </a:rPr>
              <a:t>High safety profile, </a:t>
            </a:r>
            <a:br>
              <a:rPr lang="en-GB" sz="1200" b="0" i="0" u="none" strike="noStrike" dirty="0">
                <a:highlight>
                  <a:srgbClr val="000000">
                    <a:alpha val="0"/>
                  </a:srgbClr>
                </a:highlight>
                <a:latin typeface="Roboto"/>
                <a:ea typeface="Roboto"/>
              </a:rPr>
            </a:br>
            <a:r>
              <a:rPr lang="en-GB" sz="1200" b="0" i="0" u="none" strike="noStrike" dirty="0">
                <a:highlight>
                  <a:srgbClr val="000000">
                    <a:alpha val="0"/>
                  </a:srgbClr>
                </a:highlight>
                <a:latin typeface="Roboto"/>
                <a:ea typeface="Roboto"/>
              </a:rPr>
              <a:t>hypoallergenic, due to the</a:t>
            </a:r>
            <a:br>
              <a:rPr lang="en-GB" sz="1200" b="0" i="0" u="none" strike="noStrike" dirty="0">
                <a:highlight>
                  <a:srgbClr val="000000">
                    <a:alpha val="0"/>
                  </a:srgbClr>
                </a:highlight>
                <a:latin typeface="Roboto"/>
                <a:ea typeface="Roboto"/>
              </a:rPr>
            </a:br>
            <a:r>
              <a:rPr lang="en-GB" sz="1200" b="0" i="0" u="none" strike="noStrike" dirty="0">
                <a:highlight>
                  <a:srgbClr val="000000">
                    <a:alpha val="0"/>
                  </a:srgbClr>
                </a:highlight>
                <a:latin typeface="Roboto"/>
                <a:ea typeface="Roboto"/>
              </a:rPr>
              <a:t> non-albumin stabilizing composition</a:t>
            </a:r>
          </a:p>
          <a:p>
            <a:pPr rtl="0">
              <a:lnSpc>
                <a:spcPct val="105000"/>
              </a:lnSpc>
              <a:spcBef>
                <a:spcPct val="0"/>
              </a:spcBef>
              <a:spcAft>
                <a:spcPts val="400"/>
              </a:spcAft>
              <a:buClr>
                <a:srgbClr val="231F20"/>
              </a:buClr>
              <a:tabLst>
                <a:tab pos="241300" algn="l"/>
              </a:tabLst>
            </a:pPr>
            <a:r>
              <a:rPr lang="en-GB" sz="1200" b="0" i="0" u="none" strike="noStrike" dirty="0">
                <a:highlight>
                  <a:srgbClr val="000000">
                    <a:alpha val="0"/>
                  </a:srgbClr>
                </a:highlight>
                <a:latin typeface="Roboto"/>
                <a:ea typeface="Roboto"/>
              </a:rPr>
              <a:t>Full production cycle in the Russian Federation that ensures stable supply and affordable</a:t>
            </a:r>
            <a:br>
              <a:rPr lang="en-GB" sz="1200" b="0" i="0" u="none" strike="noStrike" dirty="0">
                <a:highlight>
                  <a:srgbClr val="000000">
                    <a:alpha val="0"/>
                  </a:srgbClr>
                </a:highlight>
                <a:latin typeface="Roboto"/>
                <a:ea typeface="Roboto"/>
              </a:rPr>
            </a:br>
            <a:r>
              <a:rPr lang="en-GB" sz="1200" b="0" i="0" u="none" strike="noStrike" dirty="0">
                <a:highlight>
                  <a:srgbClr val="000000">
                    <a:alpha val="0"/>
                  </a:srgbClr>
                </a:highlight>
                <a:latin typeface="Roboto"/>
                <a:ea typeface="Roboto"/>
              </a:rPr>
              <a:t> price offer</a:t>
            </a:r>
            <a:endParaRPr lang="ru-RU" sz="1200" b="0" i="0" u="none" strike="noStrike" dirty="0">
              <a:highlight>
                <a:srgbClr val="000000">
                  <a:alpha val="0"/>
                </a:srgbClr>
              </a:highlight>
              <a:latin typeface="Roboto"/>
              <a:ea typeface="Roboto"/>
            </a:endParaRPr>
          </a:p>
          <a:p>
            <a:pPr marL="0" indent="0" rtl="0">
              <a:lnSpc>
                <a:spcPct val="105000"/>
              </a:lnSpc>
              <a:spcBef>
                <a:spcPct val="0"/>
              </a:spcBef>
              <a:spcAft>
                <a:spcPts val="400"/>
              </a:spcAft>
              <a:buClr>
                <a:srgbClr val="231F20"/>
              </a:buClr>
              <a:buNone/>
              <a:tabLst>
                <a:tab pos="241300" algn="l"/>
              </a:tabLst>
            </a:pPr>
            <a:endParaRPr lang="en-GB" sz="1200" b="0" i="0" u="none" strike="noStrike" dirty="0">
              <a:highlight>
                <a:srgbClr val="000000">
                  <a:alpha val="0"/>
                </a:srgbClr>
              </a:highlight>
              <a:latin typeface="Roboto"/>
              <a:ea typeface="Roboto"/>
            </a:endParaRPr>
          </a:p>
          <a:p>
            <a:pPr marL="0" indent="0" rtl="0">
              <a:lnSpc>
                <a:spcPct val="95000"/>
              </a:lnSpc>
              <a:spcBef>
                <a:spcPct val="0"/>
              </a:spcBef>
              <a:spcAft>
                <a:spcPts val="600"/>
              </a:spcAft>
              <a:buClr>
                <a:srgbClr val="231F20"/>
              </a:buClr>
              <a:buNone/>
              <a:tabLst>
                <a:tab pos="241300" algn="l"/>
              </a:tabLst>
            </a:pPr>
            <a:r>
              <a:rPr lang="en-GB" sz="1500" b="1" i="0" u="none" strike="noStrike" dirty="0">
                <a:highlight>
                  <a:srgbClr val="000000">
                    <a:alpha val="0"/>
                  </a:srgbClr>
                </a:highlight>
                <a:latin typeface="Roboto"/>
                <a:ea typeface="Roboto"/>
              </a:rPr>
              <a:t>The company conducts clinical studies </a:t>
            </a:r>
            <a:br>
              <a:rPr lang="en-GB" sz="1500" b="1" i="0" u="none" strike="noStrike" dirty="0">
                <a:highlight>
                  <a:srgbClr val="000000">
                    <a:alpha val="0"/>
                  </a:srgbClr>
                </a:highlight>
                <a:latin typeface="Roboto"/>
                <a:ea typeface="Roboto"/>
              </a:rPr>
            </a:br>
            <a:r>
              <a:rPr lang="en-GB" sz="1500" b="1" i="0" u="none" strike="noStrike" dirty="0">
                <a:highlight>
                  <a:srgbClr val="000000">
                    <a:alpha val="0"/>
                  </a:srgbClr>
                </a:highlight>
                <a:latin typeface="Roboto"/>
                <a:ea typeface="Roboto"/>
              </a:rPr>
              <a:t>to expand the indications:</a:t>
            </a:r>
          </a:p>
          <a:p>
            <a:pPr rtl="0">
              <a:lnSpc>
                <a:spcPct val="105000"/>
              </a:lnSpc>
              <a:spcBef>
                <a:spcPct val="0"/>
              </a:spcBef>
              <a:spcAft>
                <a:spcPts val="400"/>
              </a:spcAft>
              <a:buClr>
                <a:srgbClr val="231F20"/>
              </a:buClr>
              <a:tabLst>
                <a:tab pos="241300" algn="l"/>
              </a:tabLst>
            </a:pPr>
            <a:r>
              <a:rPr lang="en-GB" sz="1200" b="0" i="0" u="none" strike="noStrike" dirty="0">
                <a:highlight>
                  <a:srgbClr val="000000">
                    <a:alpha val="0"/>
                  </a:srgbClr>
                </a:highlight>
                <a:latin typeface="Roboto"/>
                <a:ea typeface="Roboto"/>
              </a:rPr>
              <a:t>Focal spasticity of the lower / upper extremity</a:t>
            </a:r>
          </a:p>
          <a:p>
            <a:pPr rtl="0">
              <a:lnSpc>
                <a:spcPct val="105000"/>
              </a:lnSpc>
              <a:spcBef>
                <a:spcPct val="0"/>
              </a:spcBef>
              <a:spcAft>
                <a:spcPts val="400"/>
              </a:spcAft>
              <a:buClr>
                <a:srgbClr val="231F20"/>
              </a:buClr>
              <a:tabLst>
                <a:tab pos="241300" algn="l"/>
              </a:tabLst>
            </a:pPr>
            <a:r>
              <a:rPr lang="en-GB" sz="1200" b="0" i="0" u="none" strike="noStrike" dirty="0">
                <a:highlight>
                  <a:srgbClr val="000000">
                    <a:alpha val="0"/>
                  </a:srgbClr>
                </a:highlight>
                <a:latin typeface="Roboto"/>
                <a:ea typeface="Roboto"/>
              </a:rPr>
              <a:t>Chronic migraine</a:t>
            </a:r>
          </a:p>
          <a:p>
            <a:pPr rtl="0">
              <a:lnSpc>
                <a:spcPct val="105000"/>
              </a:lnSpc>
              <a:spcBef>
                <a:spcPct val="0"/>
              </a:spcBef>
              <a:spcAft>
                <a:spcPts val="400"/>
              </a:spcAft>
              <a:buClr>
                <a:srgbClr val="231F20"/>
              </a:buClr>
              <a:tabLst>
                <a:tab pos="241300" algn="l"/>
              </a:tabLst>
            </a:pPr>
            <a:r>
              <a:rPr lang="en-GB" sz="1200" b="0" i="0" u="none" strike="noStrike" dirty="0">
                <a:highlight>
                  <a:srgbClr val="000000">
                    <a:alpha val="0"/>
                  </a:srgbClr>
                </a:highlight>
                <a:latin typeface="Roboto"/>
                <a:ea typeface="Roboto"/>
              </a:rPr>
              <a:t>Cervical dystonia (spastic torticollis)</a:t>
            </a:r>
          </a:p>
          <a:p>
            <a:pPr rtl="0">
              <a:lnSpc>
                <a:spcPct val="105000"/>
              </a:lnSpc>
              <a:spcBef>
                <a:spcPct val="0"/>
              </a:spcBef>
              <a:spcAft>
                <a:spcPts val="400"/>
              </a:spcAft>
              <a:buClr>
                <a:srgbClr val="231F20"/>
              </a:buClr>
              <a:tabLst>
                <a:tab pos="241300" algn="l"/>
              </a:tabLst>
            </a:pPr>
            <a:r>
              <a:rPr lang="en-GB" sz="1200" b="0" i="0" u="none" strike="noStrike" dirty="0">
                <a:highlight>
                  <a:srgbClr val="000000">
                    <a:alpha val="0"/>
                  </a:srgbClr>
                </a:highlight>
                <a:latin typeface="Roboto"/>
                <a:ea typeface="Roboto"/>
              </a:rPr>
              <a:t>Neck wrinkles</a:t>
            </a:r>
          </a:p>
        </p:txBody>
      </p:sp>
      <p:pic>
        <p:nvPicPr>
          <p:cNvPr id="19" name="Рисунок 18">
            <a:extLst>
              <a:ext uri="{FF2B5EF4-FFF2-40B4-BE49-F238E27FC236}">
                <a16:creationId xmlns:a16="http://schemas.microsoft.com/office/drawing/2014/main" id="{CEF72796-94E8-EB4C-9D39-656D2B0B904B}"/>
              </a:ext>
            </a:extLst>
          </p:cNvPr>
          <p:cNvPicPr>
            <a:picLocks noChangeAspect="1"/>
          </p:cNvPicPr>
          <p:nvPr/>
        </p:nvPicPr>
        <p:blipFill>
          <a:blip r:embed="rId3"/>
          <a:srcRect l="-181" t="11601" r="91384" b="55819"/>
          <a:stretch>
            <a:fillRect/>
          </a:stretch>
        </p:blipFill>
        <p:spPr>
          <a:xfrm>
            <a:off x="-9938" y="-9939"/>
            <a:ext cx="483676" cy="910052"/>
          </a:xfrm>
          <a:prstGeom prst="rect">
            <a:avLst/>
          </a:prstGeom>
        </p:spPr>
      </p:pic>
      <p:pic>
        <p:nvPicPr>
          <p:cNvPr id="20" name="Рисунок 19">
            <a:extLst>
              <a:ext uri="{FF2B5EF4-FFF2-40B4-BE49-F238E27FC236}">
                <a16:creationId xmlns:a16="http://schemas.microsoft.com/office/drawing/2014/main" id="{C271DE2D-3C15-9E43-AFCC-4094DDEC0735}"/>
              </a:ext>
            </a:extLst>
          </p:cNvPr>
          <p:cNvPicPr>
            <a:picLocks noChangeAspect="1"/>
          </p:cNvPicPr>
          <p:nvPr/>
        </p:nvPicPr>
        <p:blipFill>
          <a:blip r:embed="rId3"/>
          <a:srcRect r="91384" b="-407"/>
          <a:stretch>
            <a:fillRect/>
          </a:stretch>
        </p:blipFill>
        <p:spPr>
          <a:xfrm>
            <a:off x="10218074" y="3546475"/>
            <a:ext cx="473739" cy="2804621"/>
          </a:xfrm>
          <a:prstGeom prst="rect">
            <a:avLst/>
          </a:prstGeom>
        </p:spPr>
      </p:pic>
      <p:sp>
        <p:nvSpPr>
          <p:cNvPr id="23" name="Прямоугольник 22">
            <a:extLst>
              <a:ext uri="{FF2B5EF4-FFF2-40B4-BE49-F238E27FC236}">
                <a16:creationId xmlns:a16="http://schemas.microsoft.com/office/drawing/2014/main" id="{C52E87DA-6A14-6E4C-ACC2-F461083F7A7D}"/>
              </a:ext>
            </a:extLst>
          </p:cNvPr>
          <p:cNvSpPr/>
          <p:nvPr/>
        </p:nvSpPr>
        <p:spPr>
          <a:xfrm>
            <a:off x="10213061" y="1323311"/>
            <a:ext cx="473739" cy="22231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p>
        </p:txBody>
      </p:sp>
      <p:pic>
        <p:nvPicPr>
          <p:cNvPr id="24" name="Рисунок 23">
            <a:extLst>
              <a:ext uri="{FF2B5EF4-FFF2-40B4-BE49-F238E27FC236}">
                <a16:creationId xmlns:a16="http://schemas.microsoft.com/office/drawing/2014/main" id="{C7F28C8B-9C39-9041-A73D-1F210C92895B}"/>
              </a:ext>
            </a:extLst>
          </p:cNvPr>
          <p:cNvPicPr>
            <a:picLocks noChangeAspect="1"/>
          </p:cNvPicPr>
          <p:nvPr/>
        </p:nvPicPr>
        <p:blipFill>
          <a:blip r:embed="rId3"/>
          <a:srcRect l="-132" t="52214" r="91384" b="-407"/>
          <a:stretch>
            <a:fillRect/>
          </a:stretch>
        </p:blipFill>
        <p:spPr>
          <a:xfrm>
            <a:off x="10210800" y="-10160"/>
            <a:ext cx="481013" cy="1346171"/>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894" y="2239750"/>
            <a:ext cx="3358393" cy="5037592"/>
          </a:xfrm>
          <a:prstGeom prst="rect">
            <a:avLst/>
          </a:prstGeom>
        </p:spPr>
      </p:pic>
      <p:pic>
        <p:nvPicPr>
          <p:cNvPr id="13" name="Рисунок 12">
            <a:extLst>
              <a:ext uri="{FF2B5EF4-FFF2-40B4-BE49-F238E27FC236}">
                <a16:creationId xmlns:a16="http://schemas.microsoft.com/office/drawing/2014/main" id="{2259E73E-6D1D-4E87-9E04-74E285EC9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7670" y="39824"/>
            <a:ext cx="1780266" cy="1475714"/>
          </a:xfrm>
          <a:prstGeom prst="rect">
            <a:avLst/>
          </a:prstGeom>
        </p:spPr>
      </p:pic>
    </p:spTree>
    <p:extLst>
      <p:ext uri="{BB962C8B-B14F-4D97-AF65-F5344CB8AC3E}">
        <p14:creationId xmlns:p14="http://schemas.microsoft.com/office/powerpoint/2010/main" val="408011172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6D637545-BD60-A442-8693-1ACA07AD02C6}"/>
              </a:ext>
            </a:extLst>
          </p:cNvPr>
          <p:cNvPicPr>
            <a:picLocks noChangeAspect="1"/>
          </p:cNvPicPr>
          <p:nvPr/>
        </p:nvPicPr>
        <p:blipFill>
          <a:blip r:embed="rId2">
            <a:alphaModFix amt="50000"/>
          </a:blip>
          <a:srcRect r="49054"/>
          <a:stretch>
            <a:fillRect/>
          </a:stretch>
        </p:blipFill>
        <p:spPr>
          <a:xfrm>
            <a:off x="9774238" y="1"/>
            <a:ext cx="917575" cy="1841500"/>
          </a:xfrm>
          <a:prstGeom prst="rect">
            <a:avLst/>
          </a:prstGeom>
        </p:spPr>
      </p:pic>
      <p:sp>
        <p:nvSpPr>
          <p:cNvPr id="2" name="Заголовок 1">
            <a:extLst>
              <a:ext uri="{FF2B5EF4-FFF2-40B4-BE49-F238E27FC236}">
                <a16:creationId xmlns:a16="http://schemas.microsoft.com/office/drawing/2014/main" id="{CFE2B660-73D1-1742-92ED-44D093AC24D0}"/>
              </a:ext>
            </a:extLst>
          </p:cNvPr>
          <p:cNvSpPr>
            <a:spLocks noGrp="1"/>
          </p:cNvSpPr>
          <p:nvPr>
            <p:ph type="title"/>
          </p:nvPr>
        </p:nvSpPr>
        <p:spPr>
          <a:xfrm>
            <a:off x="917574" y="470274"/>
            <a:ext cx="8328026" cy="1053205"/>
          </a:xfrm>
        </p:spPr>
        <p:txBody>
          <a:bodyPr>
            <a:noAutofit/>
          </a:bodyPr>
          <a:lstStyle/>
          <a:p>
            <a:pPr rtl="0"/>
            <a:r>
              <a:rPr lang="en-GB" sz="3600" b="1" i="0" u="none" strike="noStrike">
                <a:highlight>
                  <a:srgbClr val="000000">
                    <a:alpha val="0"/>
                  </a:srgbClr>
                </a:highlight>
                <a:latin typeface="Roboto Condensed"/>
                <a:ea typeface="Roboto Condensed"/>
              </a:rPr>
              <a:t>ALLERGENS </a:t>
            </a:r>
            <a:br>
              <a:rPr lang="en-GB" sz="3600" b="1" i="0" u="none" strike="noStrike">
                <a:highlight>
                  <a:srgbClr val="000000">
                    <a:alpha val="0"/>
                  </a:srgbClr>
                </a:highlight>
                <a:latin typeface="Roboto Condensed"/>
                <a:ea typeface="Roboto Condensed"/>
              </a:rPr>
            </a:br>
            <a:r>
              <a:rPr lang="en-GB" sz="3600" b="1" i="0" u="none" strike="noStrike">
                <a:highlight>
                  <a:srgbClr val="000000">
                    <a:alpha val="0"/>
                  </a:srgbClr>
                </a:highlight>
                <a:latin typeface="Roboto Condensed"/>
                <a:ea typeface="Roboto Condensed"/>
              </a:rPr>
              <a:t>AND ALLERGOIDS </a:t>
            </a:r>
          </a:p>
        </p:txBody>
      </p:sp>
      <p:sp>
        <p:nvSpPr>
          <p:cNvPr id="3" name="Объект 2">
            <a:extLst>
              <a:ext uri="{FF2B5EF4-FFF2-40B4-BE49-F238E27FC236}">
                <a16:creationId xmlns:a16="http://schemas.microsoft.com/office/drawing/2014/main" id="{D612D142-14C6-DD43-9FE4-889806332AC6}"/>
              </a:ext>
            </a:extLst>
          </p:cNvPr>
          <p:cNvSpPr>
            <a:spLocks noGrp="1"/>
          </p:cNvSpPr>
          <p:nvPr>
            <p:ph idx="1"/>
          </p:nvPr>
        </p:nvSpPr>
        <p:spPr>
          <a:xfrm>
            <a:off x="917575" y="1462487"/>
            <a:ext cx="5241926" cy="859274"/>
          </a:xfrm>
        </p:spPr>
        <p:txBody>
          <a:bodyPr>
            <a:noAutofit/>
          </a:bodyPr>
          <a:lstStyle/>
          <a:p>
            <a:pPr marL="0" indent="0" rtl="0">
              <a:lnSpc>
                <a:spcPct val="110000"/>
              </a:lnSpc>
              <a:buNone/>
            </a:pPr>
            <a:r>
              <a:rPr lang="en-GB" sz="1300" b="1" i="0" u="none" strike="noStrike" dirty="0">
                <a:solidFill>
                  <a:schemeClr val="accent6"/>
                </a:solidFill>
                <a:highlight>
                  <a:srgbClr val="000000">
                    <a:alpha val="0"/>
                  </a:srgbClr>
                </a:highlight>
                <a:latin typeface="Roboto"/>
                <a:ea typeface="Roboto"/>
              </a:rPr>
              <a:t>SPA </a:t>
            </a:r>
            <a:r>
              <a:rPr lang="en-GB" sz="1300" b="1" i="0" u="none" strike="noStrike" dirty="0" err="1">
                <a:solidFill>
                  <a:schemeClr val="accent6"/>
                </a:solidFill>
                <a:highlight>
                  <a:srgbClr val="000000">
                    <a:alpha val="0"/>
                  </a:srgbClr>
                </a:highlight>
                <a:latin typeface="Roboto"/>
                <a:ea typeface="Roboto"/>
              </a:rPr>
              <a:t>Microgen</a:t>
            </a:r>
            <a:r>
              <a:rPr lang="en-GB" sz="1300" b="1" i="0" u="none" strike="noStrike" dirty="0">
                <a:solidFill>
                  <a:schemeClr val="accent6"/>
                </a:solidFill>
                <a:highlight>
                  <a:srgbClr val="000000">
                    <a:alpha val="0"/>
                  </a:srgbClr>
                </a:highlight>
                <a:latin typeface="Roboto"/>
                <a:ea typeface="Roboto"/>
              </a:rPr>
              <a:t> JSC is the </a:t>
            </a:r>
            <a:r>
              <a:rPr lang="en-GB" sz="1300" b="1" i="0" u="none" strike="noStrike" dirty="0">
                <a:solidFill>
                  <a:srgbClr val="009E59"/>
                </a:solidFill>
                <a:highlight>
                  <a:srgbClr val="000000">
                    <a:alpha val="0"/>
                  </a:srgbClr>
                </a:highlight>
                <a:latin typeface="Roboto"/>
                <a:ea typeface="Roboto"/>
              </a:rPr>
              <a:t>sole </a:t>
            </a:r>
            <a:br>
              <a:rPr lang="en-GB" sz="1300" b="1" i="0" u="none" strike="noStrike" dirty="0">
                <a:solidFill>
                  <a:srgbClr val="009E59"/>
                </a:solidFill>
                <a:highlight>
                  <a:srgbClr val="000000">
                    <a:alpha val="0"/>
                  </a:srgbClr>
                </a:highlight>
                <a:latin typeface="Roboto"/>
                <a:ea typeface="Roboto"/>
              </a:rPr>
            </a:br>
            <a:r>
              <a:rPr lang="en-GB" sz="1300" b="1" i="0" u="none" strike="noStrike" dirty="0">
                <a:solidFill>
                  <a:srgbClr val="009E59"/>
                </a:solidFill>
                <a:highlight>
                  <a:srgbClr val="000000">
                    <a:alpha val="0"/>
                  </a:srgbClr>
                </a:highlight>
                <a:latin typeface="Roboto"/>
                <a:ea typeface="Roboto"/>
              </a:rPr>
              <a:t>manufacturer of diagnostic and therapeutic </a:t>
            </a:r>
            <a:br>
              <a:rPr lang="en-GB" sz="1300" b="1" i="0" u="none" strike="noStrike" dirty="0">
                <a:solidFill>
                  <a:srgbClr val="009E59"/>
                </a:solidFill>
                <a:highlight>
                  <a:srgbClr val="000000">
                    <a:alpha val="0"/>
                  </a:srgbClr>
                </a:highlight>
                <a:latin typeface="Roboto"/>
                <a:ea typeface="Roboto"/>
              </a:rPr>
            </a:br>
            <a:r>
              <a:rPr lang="en-GB" sz="1300" b="1" i="0" u="none" strike="noStrike" dirty="0">
                <a:solidFill>
                  <a:srgbClr val="009E59"/>
                </a:solidFill>
                <a:highlight>
                  <a:srgbClr val="000000">
                    <a:alpha val="0"/>
                  </a:srgbClr>
                </a:highlight>
                <a:latin typeface="Roboto"/>
                <a:ea typeface="Roboto"/>
              </a:rPr>
              <a:t>allergens and </a:t>
            </a:r>
            <a:r>
              <a:rPr lang="en-GB" sz="1300" b="1" i="0" u="none" strike="noStrike" dirty="0" err="1">
                <a:solidFill>
                  <a:srgbClr val="009E59"/>
                </a:solidFill>
                <a:highlight>
                  <a:srgbClr val="000000">
                    <a:alpha val="0"/>
                  </a:srgbClr>
                </a:highlight>
                <a:latin typeface="Roboto"/>
                <a:ea typeface="Roboto"/>
              </a:rPr>
              <a:t>allergoids</a:t>
            </a:r>
            <a:r>
              <a:rPr lang="en-GB" sz="1300" b="1" i="0" u="none" strike="noStrike" dirty="0">
                <a:solidFill>
                  <a:srgbClr val="009E59"/>
                </a:solidFill>
                <a:highlight>
                  <a:srgbClr val="000000">
                    <a:alpha val="0"/>
                  </a:srgbClr>
                </a:highlight>
                <a:latin typeface="Roboto"/>
                <a:ea typeface="Roboto"/>
              </a:rPr>
              <a:t> in the Russian Federation</a:t>
            </a:r>
            <a:endParaRPr lang="ru-RU" sz="1300" b="1" dirty="0">
              <a:solidFill>
                <a:schemeClr val="accent6"/>
              </a:solidFill>
              <a:latin typeface="Roboto" panose="02000000000000000000" pitchFamily="2" charset="0"/>
              <a:ea typeface="Roboto" panose="02000000000000000000" pitchFamily="2" charset="0"/>
            </a:endParaRP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a:highlight>
                  <a:srgbClr val="000000">
                    <a:alpha val="0"/>
                  </a:srgbClr>
                </a:highlight>
                <a:latin typeface="Roboto"/>
                <a:ea typeface="Roboto"/>
              </a:rPr>
              <a:t>20</a:t>
            </a:r>
            <a:endParaRPr lang="ru-RU" b="1">
              <a:latin typeface="Roboto" panose="02000000000000000000" pitchFamily="2" charset="0"/>
              <a:ea typeface="Roboto" panose="02000000000000000000" pitchFamily="2" charset="0"/>
            </a:endParaRPr>
          </a:p>
        </p:txBody>
      </p:sp>
      <p:pic>
        <p:nvPicPr>
          <p:cNvPr id="9" name="Рисунок 8">
            <a:extLst>
              <a:ext uri="{FF2B5EF4-FFF2-40B4-BE49-F238E27FC236}">
                <a16:creationId xmlns:a16="http://schemas.microsoft.com/office/drawing/2014/main" id="{4CBC7AA2-8F33-214C-AAF5-0F92FA571F76}"/>
              </a:ext>
            </a:extLst>
          </p:cNvPr>
          <p:cNvPicPr>
            <a:picLocks noChangeAspect="1"/>
          </p:cNvPicPr>
          <p:nvPr/>
        </p:nvPicPr>
        <p:blipFill>
          <a:blip r:embed="rId3"/>
          <a:srcRect t="76196"/>
          <a:stretch>
            <a:fillRect/>
          </a:stretch>
        </p:blipFill>
        <p:spPr>
          <a:xfrm>
            <a:off x="3833019" y="-9940"/>
            <a:ext cx="3784600" cy="900873"/>
          </a:xfrm>
          <a:prstGeom prst="rect">
            <a:avLst/>
          </a:prstGeom>
        </p:spPr>
      </p:pic>
      <p:sp>
        <p:nvSpPr>
          <p:cNvPr id="18" name="Объект 2">
            <a:extLst>
              <a:ext uri="{FF2B5EF4-FFF2-40B4-BE49-F238E27FC236}">
                <a16:creationId xmlns:a16="http://schemas.microsoft.com/office/drawing/2014/main" id="{6C646E17-248B-1A49-BEE7-99731BA76465}"/>
              </a:ext>
            </a:extLst>
          </p:cNvPr>
          <p:cNvSpPr txBox="1"/>
          <p:nvPr/>
        </p:nvSpPr>
        <p:spPr>
          <a:xfrm>
            <a:off x="917575" y="2295602"/>
            <a:ext cx="4427538" cy="5362498"/>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spcAft>
                <a:spcPts val="600"/>
              </a:spcAft>
              <a:buNone/>
            </a:pPr>
            <a:r>
              <a:rPr lang="en-GB" sz="1800" b="1" i="0" u="none" strike="noStrike" dirty="0">
                <a:solidFill>
                  <a:srgbClr val="009E59"/>
                </a:solidFill>
                <a:highlight>
                  <a:srgbClr val="000000">
                    <a:alpha val="0"/>
                  </a:srgbClr>
                </a:highlight>
                <a:latin typeface="Roboto Condensed"/>
                <a:ea typeface="Roboto Condensed"/>
              </a:rPr>
              <a:t>WIDE RANGE OF ALLERGENS </a:t>
            </a:r>
            <a:br>
              <a:rPr lang="en-GB" sz="1800" b="1" i="0" u="none" strike="noStrike" dirty="0">
                <a:solidFill>
                  <a:srgbClr val="009E59"/>
                </a:solidFill>
                <a:highlight>
                  <a:srgbClr val="000000">
                    <a:alpha val="0"/>
                  </a:srgbClr>
                </a:highlight>
                <a:latin typeface="Roboto Condensed"/>
                <a:ea typeface="Roboto Condensed"/>
              </a:rPr>
            </a:br>
            <a:r>
              <a:rPr lang="en-GB" sz="1800" b="1" i="0" u="none" strike="noStrike" dirty="0">
                <a:solidFill>
                  <a:srgbClr val="009E59"/>
                </a:solidFill>
                <a:highlight>
                  <a:srgbClr val="000000">
                    <a:alpha val="0"/>
                  </a:srgbClr>
                </a:highlight>
                <a:latin typeface="Roboto Condensed"/>
                <a:ea typeface="Roboto Condensed"/>
              </a:rPr>
              <a:t>FOR DIAGNOSTICS AND ALLERGENSPECIFIC IMMUNOTHERAPY:</a:t>
            </a:r>
          </a:p>
          <a:p>
            <a:pPr marL="273050" indent="-273050" rtl="0">
              <a:lnSpc>
                <a:spcPct val="100000"/>
              </a:lnSpc>
              <a:spcBef>
                <a:spcPct val="0"/>
              </a:spcBef>
            </a:pPr>
            <a:r>
              <a:rPr lang="en-GB" sz="1100" b="0" i="0" u="none" strike="noStrike" dirty="0">
                <a:highlight>
                  <a:srgbClr val="000000">
                    <a:alpha val="0"/>
                  </a:srgbClr>
                </a:highlight>
                <a:latin typeface="Roboto"/>
                <a:ea typeface="Roboto"/>
              </a:rPr>
              <a:t>Pollen allergens</a:t>
            </a:r>
          </a:p>
          <a:p>
            <a:pPr marL="273050" indent="-273050" rtl="0">
              <a:lnSpc>
                <a:spcPct val="100000"/>
              </a:lnSpc>
              <a:spcBef>
                <a:spcPct val="0"/>
              </a:spcBef>
            </a:pPr>
            <a:r>
              <a:rPr lang="en-GB" sz="1100" b="0" i="0" u="none" strike="noStrike" dirty="0">
                <a:highlight>
                  <a:srgbClr val="000000">
                    <a:alpha val="0"/>
                  </a:srgbClr>
                </a:highlight>
                <a:latin typeface="Roboto"/>
                <a:ea typeface="Roboto"/>
              </a:rPr>
              <a:t>Food allergens</a:t>
            </a:r>
          </a:p>
          <a:p>
            <a:pPr marL="273050" indent="-273050" rtl="0">
              <a:lnSpc>
                <a:spcPct val="100000"/>
              </a:lnSpc>
              <a:spcBef>
                <a:spcPct val="0"/>
              </a:spcBef>
            </a:pPr>
            <a:r>
              <a:rPr lang="en-GB" sz="1100" b="0" i="0" u="none" strike="noStrike" dirty="0">
                <a:highlight>
                  <a:srgbClr val="000000">
                    <a:alpha val="0"/>
                  </a:srgbClr>
                </a:highlight>
                <a:latin typeface="Roboto"/>
                <a:ea typeface="Roboto"/>
              </a:rPr>
              <a:t>Epidermal allergens</a:t>
            </a:r>
          </a:p>
          <a:p>
            <a:pPr marL="273050" indent="-273050" rtl="0">
              <a:lnSpc>
                <a:spcPct val="100000"/>
              </a:lnSpc>
              <a:spcBef>
                <a:spcPct val="0"/>
              </a:spcBef>
            </a:pPr>
            <a:r>
              <a:rPr lang="en-GB" sz="1100" b="0" i="0" u="none" strike="noStrike" dirty="0">
                <a:highlight>
                  <a:srgbClr val="000000">
                    <a:alpha val="0"/>
                  </a:srgbClr>
                </a:highlight>
                <a:latin typeface="Roboto"/>
                <a:ea typeface="Roboto"/>
              </a:rPr>
              <a:t>Tick-borne allergens</a:t>
            </a:r>
          </a:p>
          <a:p>
            <a:pPr marL="0" marR="697865" indent="0" rtl="0">
              <a:lnSpc>
                <a:spcPct val="100000"/>
              </a:lnSpc>
              <a:spcBef>
                <a:spcPts val="1200"/>
              </a:spcBef>
              <a:spcAft>
                <a:spcPts val="1200"/>
              </a:spcAft>
              <a:buNone/>
            </a:pPr>
            <a:r>
              <a:rPr lang="en-GB" sz="1800" b="1" i="0" u="none" strike="noStrike" dirty="0">
                <a:solidFill>
                  <a:srgbClr val="009E59"/>
                </a:solidFill>
                <a:highlight>
                  <a:srgbClr val="000000">
                    <a:alpha val="0"/>
                  </a:srgbClr>
                </a:highlight>
                <a:latin typeface="Roboto Condensed"/>
                <a:ea typeface="Roboto Condensed"/>
              </a:rPr>
              <a:t>ASIT (ALLERGEN SPECIFIC IMMUNOTHERAPY)</a:t>
            </a:r>
            <a:br>
              <a:rPr lang="en-GB" sz="1100" b="0" i="0" u="none" strike="noStrike" dirty="0">
                <a:highlight>
                  <a:srgbClr val="000000">
                    <a:alpha val="0"/>
                  </a:srgbClr>
                </a:highlight>
                <a:latin typeface="Roboto"/>
                <a:ea typeface="Roboto"/>
              </a:rPr>
            </a:br>
            <a:r>
              <a:rPr lang="en-GB" sz="1100" b="0" i="0" u="none" strike="noStrike" dirty="0">
                <a:highlight>
                  <a:srgbClr val="000000">
                    <a:alpha val="0"/>
                  </a:srgbClr>
                </a:highlight>
                <a:latin typeface="Roboto"/>
                <a:ea typeface="Roboto"/>
              </a:rPr>
              <a:t> is the only pathogenetic </a:t>
            </a:r>
            <a:br>
              <a:rPr lang="en-GB" sz="1100" b="0" i="0" u="none" strike="noStrike" dirty="0">
                <a:highlight>
                  <a:srgbClr val="000000">
                    <a:alpha val="0"/>
                  </a:srgbClr>
                </a:highlight>
                <a:latin typeface="Roboto"/>
                <a:ea typeface="Roboto"/>
              </a:rPr>
            </a:br>
            <a:r>
              <a:rPr lang="en-GB" sz="1100" b="0" i="0" u="none" strike="noStrike" dirty="0">
                <a:highlight>
                  <a:srgbClr val="000000">
                    <a:alpha val="0"/>
                  </a:srgbClr>
                </a:highlight>
                <a:latin typeface="Roboto"/>
                <a:ea typeface="Roboto"/>
              </a:rPr>
              <a:t>way to treat allergies</a:t>
            </a:r>
          </a:p>
          <a:p>
            <a:pPr marL="0" indent="0" rtl="0">
              <a:lnSpc>
                <a:spcPct val="100000"/>
              </a:lnSpc>
              <a:spcBef>
                <a:spcPct val="0"/>
              </a:spcBef>
              <a:spcAft>
                <a:spcPts val="600"/>
              </a:spcAft>
              <a:buNone/>
            </a:pPr>
            <a:r>
              <a:rPr lang="en-GB" sz="1400" b="1" i="0" u="none" strike="noStrike" dirty="0">
                <a:highlight>
                  <a:srgbClr val="000000">
                    <a:alpha val="0"/>
                  </a:srgbClr>
                </a:highlight>
                <a:latin typeface="Roboto"/>
                <a:ea typeface="Roboto"/>
              </a:rPr>
              <a:t>Advantages of ASIT:</a:t>
            </a:r>
          </a:p>
          <a:p>
            <a:pPr marL="273050" marR="5080" indent="-273050" rtl="0">
              <a:lnSpc>
                <a:spcPct val="100000"/>
              </a:lnSpc>
              <a:spcBef>
                <a:spcPct val="0"/>
              </a:spcBef>
              <a:spcAft>
                <a:spcPts val="600"/>
              </a:spcAft>
              <a:buClr>
                <a:srgbClr val="231F20"/>
              </a:buClr>
              <a:tabLst>
                <a:tab pos="243840" algn="l"/>
              </a:tabLst>
            </a:pPr>
            <a:r>
              <a:rPr lang="en-GB" sz="1100" b="0" i="0" u="none" strike="noStrike" dirty="0">
                <a:highlight>
                  <a:srgbClr val="000000">
                    <a:alpha val="0"/>
                  </a:srgbClr>
                </a:highlight>
                <a:latin typeface="Roboto"/>
                <a:ea typeface="Roboto"/>
              </a:rPr>
              <a:t>long remission after</a:t>
            </a:r>
            <a:br>
              <a:rPr lang="en-GB" sz="1100" b="0" i="0" u="none" strike="noStrike" dirty="0">
                <a:highlight>
                  <a:srgbClr val="000000">
                    <a:alpha val="0"/>
                  </a:srgbClr>
                </a:highlight>
                <a:latin typeface="Roboto"/>
                <a:ea typeface="Roboto"/>
              </a:rPr>
            </a:br>
            <a:r>
              <a:rPr lang="en-GB" sz="1100" b="0" i="0" u="none" strike="noStrike" dirty="0">
                <a:highlight>
                  <a:srgbClr val="000000">
                    <a:alpha val="0"/>
                  </a:srgbClr>
                </a:highlight>
                <a:latin typeface="Roboto"/>
                <a:ea typeface="Roboto"/>
              </a:rPr>
              <a:t> the course of ASIT;</a:t>
            </a:r>
          </a:p>
          <a:p>
            <a:pPr marL="273050" marR="5080" indent="-273050" rtl="0">
              <a:lnSpc>
                <a:spcPct val="100000"/>
              </a:lnSpc>
              <a:spcBef>
                <a:spcPct val="0"/>
              </a:spcBef>
              <a:spcAft>
                <a:spcPts val="600"/>
              </a:spcAft>
              <a:buClr>
                <a:srgbClr val="231F20"/>
              </a:buClr>
              <a:tabLst>
                <a:tab pos="243840" algn="l"/>
              </a:tabLst>
            </a:pPr>
            <a:r>
              <a:rPr lang="en-GB" sz="1100" b="0" i="0" u="none" strike="noStrike" dirty="0">
                <a:highlight>
                  <a:srgbClr val="000000">
                    <a:alpha val="0"/>
                  </a:srgbClr>
                </a:highlight>
                <a:latin typeface="Roboto"/>
                <a:ea typeface="Roboto"/>
              </a:rPr>
              <a:t>prevention of the transition of milder clinical manifestations of allergies (for example, rhinitis) </a:t>
            </a:r>
            <a:br>
              <a:rPr lang="en-GB" sz="1100" b="0" i="0" u="none" strike="noStrike" dirty="0">
                <a:highlight>
                  <a:srgbClr val="000000">
                    <a:alpha val="0"/>
                  </a:srgbClr>
                </a:highlight>
                <a:latin typeface="Roboto"/>
                <a:ea typeface="Roboto"/>
              </a:rPr>
            </a:br>
            <a:r>
              <a:rPr lang="en-GB" sz="1100" b="0" i="0" u="none" strike="noStrike" dirty="0">
                <a:highlight>
                  <a:srgbClr val="000000">
                    <a:alpha val="0"/>
                  </a:srgbClr>
                </a:highlight>
                <a:latin typeface="Roboto"/>
                <a:ea typeface="Roboto"/>
              </a:rPr>
              <a:t>to more severe ones (bronchial asthma);</a:t>
            </a:r>
          </a:p>
          <a:p>
            <a:pPr marL="273050" marR="5080" indent="-273050" rtl="0">
              <a:lnSpc>
                <a:spcPct val="100000"/>
              </a:lnSpc>
              <a:spcBef>
                <a:spcPct val="0"/>
              </a:spcBef>
              <a:spcAft>
                <a:spcPts val="600"/>
              </a:spcAft>
              <a:buClr>
                <a:srgbClr val="231F20"/>
              </a:buClr>
              <a:tabLst>
                <a:tab pos="243840" algn="l"/>
              </a:tabLst>
            </a:pPr>
            <a:r>
              <a:rPr lang="en-GB" sz="1100" b="0" i="0" u="none" strike="noStrike" dirty="0">
                <a:highlight>
                  <a:srgbClr val="000000">
                    <a:alpha val="0"/>
                  </a:srgbClr>
                </a:highlight>
                <a:latin typeface="Roboto"/>
                <a:ea typeface="Roboto"/>
              </a:rPr>
              <a:t>reduced need for symptomatic </a:t>
            </a:r>
            <a:br>
              <a:rPr lang="en-GB" sz="1100" b="0" i="0" u="none" strike="noStrike" dirty="0">
                <a:highlight>
                  <a:srgbClr val="000000">
                    <a:alpha val="0"/>
                  </a:srgbClr>
                </a:highlight>
                <a:latin typeface="Roboto"/>
                <a:ea typeface="Roboto"/>
              </a:rPr>
            </a:br>
            <a:r>
              <a:rPr lang="en-GB" sz="1100" b="0" i="0" u="none" strike="noStrike" dirty="0">
                <a:highlight>
                  <a:srgbClr val="000000">
                    <a:alpha val="0"/>
                  </a:srgbClr>
                </a:highlight>
                <a:latin typeface="Roboto"/>
                <a:ea typeface="Roboto"/>
              </a:rPr>
              <a:t>allergy treatment after 1-2 years of therapy;</a:t>
            </a:r>
          </a:p>
          <a:p>
            <a:pPr marL="273050" indent="-273050" rtl="0">
              <a:lnSpc>
                <a:spcPct val="100000"/>
              </a:lnSpc>
              <a:spcBef>
                <a:spcPct val="0"/>
              </a:spcBef>
              <a:spcAft>
                <a:spcPts val="600"/>
              </a:spcAft>
              <a:buClr>
                <a:srgbClr val="231F20"/>
              </a:buClr>
              <a:tabLst>
                <a:tab pos="243840" algn="l"/>
              </a:tabLst>
            </a:pPr>
            <a:r>
              <a:rPr lang="en-GB" sz="1100" b="0" i="0" u="none" strike="noStrike" dirty="0">
                <a:highlight>
                  <a:srgbClr val="000000">
                    <a:alpha val="0"/>
                  </a:srgbClr>
                </a:highlight>
                <a:latin typeface="Roboto"/>
                <a:ea typeface="Roboto"/>
              </a:rPr>
              <a:t>prevention of polysensitization </a:t>
            </a:r>
            <a:br>
              <a:rPr lang="en-GB" sz="1100" b="0" i="0" u="none" strike="noStrike" dirty="0">
                <a:highlight>
                  <a:srgbClr val="000000">
                    <a:alpha val="0"/>
                  </a:srgbClr>
                </a:highlight>
                <a:latin typeface="Roboto"/>
                <a:ea typeface="Roboto"/>
              </a:rPr>
            </a:br>
            <a:r>
              <a:rPr lang="en-GB" sz="1100" b="0" i="0" u="none" strike="noStrike" dirty="0">
                <a:highlight>
                  <a:srgbClr val="000000">
                    <a:alpha val="0"/>
                  </a:srgbClr>
                </a:highlight>
                <a:latin typeface="Roboto"/>
                <a:ea typeface="Roboto"/>
              </a:rPr>
              <a:t>to other allergens</a:t>
            </a:r>
          </a:p>
        </p:txBody>
      </p:sp>
      <p:pic>
        <p:nvPicPr>
          <p:cNvPr id="19" name="Рисунок 18">
            <a:extLst>
              <a:ext uri="{FF2B5EF4-FFF2-40B4-BE49-F238E27FC236}">
                <a16:creationId xmlns:a16="http://schemas.microsoft.com/office/drawing/2014/main" id="{562EA39D-5E37-FB4E-8A9F-F3D3FDADB315}"/>
              </a:ext>
            </a:extLst>
          </p:cNvPr>
          <p:cNvPicPr>
            <a:picLocks noChangeAspect="1"/>
          </p:cNvPicPr>
          <p:nvPr/>
        </p:nvPicPr>
        <p:blipFill>
          <a:blip r:embed="rId4"/>
          <a:srcRect r="91384" b="55819"/>
          <a:stretch>
            <a:fillRect/>
          </a:stretch>
        </p:blipFill>
        <p:spPr>
          <a:xfrm>
            <a:off x="-2" y="-9939"/>
            <a:ext cx="473739" cy="1234093"/>
          </a:xfrm>
          <a:prstGeom prst="rect">
            <a:avLst/>
          </a:prstGeom>
        </p:spPr>
      </p:pic>
      <p:sp>
        <p:nvSpPr>
          <p:cNvPr id="16" name="Прямоугольник 15">
            <a:extLst>
              <a:ext uri="{FF2B5EF4-FFF2-40B4-BE49-F238E27FC236}">
                <a16:creationId xmlns:a16="http://schemas.microsoft.com/office/drawing/2014/main" id="{FE6595CB-FF38-104E-AF1A-92CA963B1D02}"/>
              </a:ext>
            </a:extLst>
          </p:cNvPr>
          <p:cNvSpPr/>
          <p:nvPr/>
        </p:nvSpPr>
        <p:spPr>
          <a:xfrm>
            <a:off x="5345906" y="470274"/>
            <a:ext cx="5345907" cy="6189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p>
        </p:txBody>
      </p:sp>
      <p:sp>
        <p:nvSpPr>
          <p:cNvPr id="17" name="Объект 2">
            <a:extLst>
              <a:ext uri="{FF2B5EF4-FFF2-40B4-BE49-F238E27FC236}">
                <a16:creationId xmlns:a16="http://schemas.microsoft.com/office/drawing/2014/main" id="{79C30F24-9F8A-114F-B288-2BA662DBEE49}"/>
              </a:ext>
            </a:extLst>
          </p:cNvPr>
          <p:cNvSpPr txBox="1"/>
          <p:nvPr/>
        </p:nvSpPr>
        <p:spPr>
          <a:xfrm>
            <a:off x="5866607" y="1449787"/>
            <a:ext cx="4134786" cy="5209776"/>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spcAft>
                <a:spcPts val="600"/>
              </a:spcAft>
              <a:buClr>
                <a:schemeClr val="bg1"/>
              </a:buClr>
              <a:buNone/>
              <a:tabLst>
                <a:tab pos="241300" algn="l"/>
              </a:tabLst>
            </a:pPr>
            <a:r>
              <a:rPr lang="en-GB" sz="1300" b="0" i="0" u="none" strike="noStrike" dirty="0">
                <a:solidFill>
                  <a:srgbClr val="FFFFFF"/>
                </a:solidFill>
                <a:highlight>
                  <a:srgbClr val="000000">
                    <a:alpha val="0"/>
                  </a:srgbClr>
                </a:highlight>
                <a:latin typeface="Roboto"/>
                <a:ea typeface="Roboto"/>
              </a:rPr>
              <a:t>Currently, allergens and </a:t>
            </a:r>
            <a:r>
              <a:rPr lang="en-GB" sz="1300" b="0" i="0" u="none" strike="noStrike" dirty="0" err="1">
                <a:solidFill>
                  <a:srgbClr val="FFFFFF"/>
                </a:solidFill>
                <a:highlight>
                  <a:srgbClr val="000000">
                    <a:alpha val="0"/>
                  </a:srgbClr>
                </a:highlight>
                <a:latin typeface="Roboto"/>
                <a:ea typeface="Roboto"/>
              </a:rPr>
              <a:t>allergoids</a:t>
            </a:r>
            <a:r>
              <a:rPr lang="en-GB" sz="1300" b="0" i="0" u="none" strike="noStrike" dirty="0">
                <a:solidFill>
                  <a:srgbClr val="FFFFFF"/>
                </a:solidFill>
                <a:highlight>
                  <a:srgbClr val="000000">
                    <a:alpha val="0"/>
                  </a:srgbClr>
                </a:highlight>
                <a:latin typeface="Roboto"/>
                <a:ea typeface="Roboto"/>
              </a:rPr>
              <a:t> produced by </a:t>
            </a:r>
            <a:br>
              <a:rPr lang="en-GB" sz="1300" b="0" i="0" u="none" strike="noStrike" dirty="0">
                <a:solidFill>
                  <a:srgbClr val="FFFFFF"/>
                </a:solidFill>
                <a:highlight>
                  <a:srgbClr val="000000">
                    <a:alpha val="0"/>
                  </a:srgbClr>
                </a:highlight>
                <a:latin typeface="Roboto"/>
                <a:ea typeface="Roboto"/>
              </a:rPr>
            </a:br>
            <a:r>
              <a:rPr lang="en-GB" sz="1300" i="0" u="none" strike="noStrike" dirty="0">
                <a:solidFill>
                  <a:schemeClr val="bg1"/>
                </a:solidFill>
                <a:highlight>
                  <a:srgbClr val="000000">
                    <a:alpha val="0"/>
                  </a:srgbClr>
                </a:highlight>
                <a:latin typeface="Roboto"/>
                <a:ea typeface="Roboto"/>
              </a:rPr>
              <a:t>SPA </a:t>
            </a:r>
            <a:r>
              <a:rPr lang="en-GB" sz="1300" i="0" u="none" strike="noStrike" dirty="0" err="1">
                <a:solidFill>
                  <a:schemeClr val="bg1"/>
                </a:solidFill>
                <a:highlight>
                  <a:srgbClr val="000000">
                    <a:alpha val="0"/>
                  </a:srgbClr>
                </a:highlight>
                <a:latin typeface="Roboto"/>
                <a:ea typeface="Roboto"/>
              </a:rPr>
              <a:t>Microgen</a:t>
            </a:r>
            <a:r>
              <a:rPr lang="en-GB" sz="1300" i="0" u="none" strike="noStrike" dirty="0">
                <a:solidFill>
                  <a:schemeClr val="bg1"/>
                </a:solidFill>
                <a:highlight>
                  <a:srgbClr val="000000">
                    <a:alpha val="0"/>
                  </a:srgbClr>
                </a:highlight>
                <a:latin typeface="Roboto"/>
                <a:ea typeface="Roboto"/>
              </a:rPr>
              <a:t> JSC </a:t>
            </a:r>
            <a:r>
              <a:rPr lang="en-GB" sz="1300" b="0" i="0" u="none" strike="noStrike" dirty="0">
                <a:solidFill>
                  <a:srgbClr val="FFFFFF"/>
                </a:solidFill>
                <a:highlight>
                  <a:srgbClr val="000000">
                    <a:alpha val="0"/>
                  </a:srgbClr>
                </a:highlight>
                <a:latin typeface="Roboto"/>
                <a:ea typeface="Roboto"/>
              </a:rPr>
              <a:t>are used primarily for diagnostics.</a:t>
            </a:r>
          </a:p>
          <a:p>
            <a:pPr marL="0" indent="0" rtl="0">
              <a:lnSpc>
                <a:spcPct val="100000"/>
              </a:lnSpc>
              <a:spcBef>
                <a:spcPct val="0"/>
              </a:spcBef>
              <a:spcAft>
                <a:spcPts val="600"/>
              </a:spcAft>
              <a:buClr>
                <a:schemeClr val="bg1"/>
              </a:buClr>
              <a:buNone/>
              <a:tabLst>
                <a:tab pos="241300" algn="l"/>
              </a:tabLst>
            </a:pPr>
            <a:r>
              <a:rPr lang="en-GB" sz="1300" b="0" i="0" u="none" strike="noStrike" dirty="0">
                <a:solidFill>
                  <a:srgbClr val="FFFFFF"/>
                </a:solidFill>
                <a:highlight>
                  <a:srgbClr val="000000">
                    <a:alpha val="0"/>
                  </a:srgbClr>
                </a:highlight>
                <a:latin typeface="Roboto"/>
                <a:ea typeface="Roboto"/>
              </a:rPr>
              <a:t>For the development of the market potential of allergens in the ASIT (allergen-specific immunotherapy) segment, the following promising areas of production have been identified:</a:t>
            </a:r>
          </a:p>
          <a:p>
            <a:pPr rtl="0">
              <a:lnSpc>
                <a:spcPct val="100000"/>
              </a:lnSpc>
              <a:spcBef>
                <a:spcPct val="0"/>
              </a:spcBef>
              <a:spcAft>
                <a:spcPts val="600"/>
              </a:spcAft>
              <a:buClr>
                <a:schemeClr val="bg1"/>
              </a:buClr>
              <a:tabLst>
                <a:tab pos="241300" algn="l"/>
              </a:tabLst>
            </a:pPr>
            <a:r>
              <a:rPr lang="en-GB" sz="1300" b="0" i="0" u="none" strike="noStrike" dirty="0">
                <a:solidFill>
                  <a:srgbClr val="FFFFFF"/>
                </a:solidFill>
                <a:highlight>
                  <a:srgbClr val="000000">
                    <a:alpha val="0"/>
                  </a:srgbClr>
                </a:highlight>
                <a:latin typeface="Roboto"/>
                <a:ea typeface="Roboto"/>
              </a:rPr>
              <a:t>bringing pollen allergen preparations </a:t>
            </a:r>
            <a:br>
              <a:rPr lang="en-GB" sz="1300" b="0" i="0" u="none" strike="noStrike" dirty="0">
                <a:solidFill>
                  <a:srgbClr val="FFFFFF"/>
                </a:solidFill>
                <a:highlight>
                  <a:srgbClr val="000000">
                    <a:alpha val="0"/>
                  </a:srgbClr>
                </a:highlight>
                <a:latin typeface="Roboto"/>
                <a:ea typeface="Roboto"/>
              </a:rPr>
            </a:br>
            <a:r>
              <a:rPr lang="en-GB" sz="1300" b="0" i="0" u="none" strike="noStrike" dirty="0">
                <a:solidFill>
                  <a:srgbClr val="FFFFFF"/>
                </a:solidFill>
                <a:highlight>
                  <a:srgbClr val="000000">
                    <a:alpha val="0"/>
                  </a:srgbClr>
                </a:highlight>
                <a:latin typeface="Roboto"/>
                <a:ea typeface="Roboto"/>
              </a:rPr>
              <a:t>in compliance with the requirements of the State Pharmacopoeia of the XIV edition;</a:t>
            </a:r>
          </a:p>
          <a:p>
            <a:pPr rtl="0">
              <a:lnSpc>
                <a:spcPct val="100000"/>
              </a:lnSpc>
              <a:spcBef>
                <a:spcPct val="0"/>
              </a:spcBef>
              <a:spcAft>
                <a:spcPts val="600"/>
              </a:spcAft>
              <a:buClr>
                <a:schemeClr val="bg1"/>
              </a:buClr>
              <a:tabLst>
                <a:tab pos="241300" algn="l"/>
              </a:tabLst>
            </a:pPr>
            <a:r>
              <a:rPr lang="en-GB" sz="1300" b="0" i="0" u="none" strike="noStrike" dirty="0">
                <a:solidFill>
                  <a:srgbClr val="FFFFFF"/>
                </a:solidFill>
                <a:highlight>
                  <a:srgbClr val="000000">
                    <a:alpha val="0"/>
                  </a:srgbClr>
                </a:highlight>
                <a:latin typeface="Roboto"/>
                <a:ea typeface="Roboto"/>
              </a:rPr>
              <a:t>production and certification of standard samples (SS) of preparations of pollen allergens of the enterprise;</a:t>
            </a:r>
          </a:p>
          <a:p>
            <a:pPr rtl="0">
              <a:lnSpc>
                <a:spcPct val="100000"/>
              </a:lnSpc>
              <a:spcBef>
                <a:spcPct val="0"/>
              </a:spcBef>
              <a:spcAft>
                <a:spcPts val="600"/>
              </a:spcAft>
              <a:buClr>
                <a:schemeClr val="bg1"/>
              </a:buClr>
              <a:tabLst>
                <a:tab pos="241300" algn="l"/>
              </a:tabLst>
            </a:pPr>
            <a:r>
              <a:rPr lang="en-GB" sz="1300" b="0" i="0" u="none" strike="noStrike" dirty="0">
                <a:solidFill>
                  <a:srgbClr val="FFFFFF"/>
                </a:solidFill>
                <a:highlight>
                  <a:srgbClr val="000000">
                    <a:alpha val="0"/>
                  </a:srgbClr>
                </a:highlight>
                <a:latin typeface="Roboto"/>
                <a:ea typeface="Roboto"/>
              </a:rPr>
              <a:t>introduction of new methods for monitoring and standardization of allergenic drugs </a:t>
            </a:r>
            <a:br>
              <a:rPr lang="en-GB" sz="1300" b="0" i="0" u="none" strike="noStrike" dirty="0">
                <a:solidFill>
                  <a:srgbClr val="FFFFFF"/>
                </a:solidFill>
                <a:highlight>
                  <a:srgbClr val="000000">
                    <a:alpha val="0"/>
                  </a:srgbClr>
                </a:highlight>
                <a:latin typeface="Roboto"/>
                <a:ea typeface="Roboto"/>
              </a:rPr>
            </a:br>
            <a:r>
              <a:rPr lang="en-GB" sz="1300" b="0" i="0" u="none" strike="noStrike" dirty="0">
                <a:solidFill>
                  <a:srgbClr val="FFFFFF"/>
                </a:solidFill>
                <a:highlight>
                  <a:srgbClr val="000000">
                    <a:alpha val="0"/>
                  </a:srgbClr>
                </a:highlight>
                <a:latin typeface="Roboto"/>
                <a:ea typeface="Roboto"/>
              </a:rPr>
              <a:t>according to the composition and allergenic activity;</a:t>
            </a:r>
          </a:p>
          <a:p>
            <a:pPr rtl="0">
              <a:lnSpc>
                <a:spcPct val="100000"/>
              </a:lnSpc>
              <a:spcBef>
                <a:spcPct val="0"/>
              </a:spcBef>
              <a:spcAft>
                <a:spcPts val="600"/>
              </a:spcAft>
              <a:buClr>
                <a:schemeClr val="bg1"/>
              </a:buClr>
              <a:tabLst>
                <a:tab pos="241300" algn="l"/>
              </a:tabLst>
            </a:pPr>
            <a:r>
              <a:rPr lang="en-GB" sz="1300" b="0" i="0" u="none" strike="noStrike" dirty="0">
                <a:solidFill>
                  <a:srgbClr val="FFFFFF"/>
                </a:solidFill>
                <a:highlight>
                  <a:srgbClr val="000000">
                    <a:alpha val="0"/>
                  </a:srgbClr>
                </a:highlight>
                <a:latin typeface="Roboto"/>
                <a:ea typeface="Roboto"/>
              </a:rPr>
              <a:t>no human tests </a:t>
            </a:r>
            <a:br>
              <a:rPr lang="en-GB" sz="1300" b="0" i="0" u="none" strike="noStrike" dirty="0">
                <a:solidFill>
                  <a:srgbClr val="FFFFFF"/>
                </a:solidFill>
                <a:highlight>
                  <a:srgbClr val="000000">
                    <a:alpha val="0"/>
                  </a:srgbClr>
                </a:highlight>
                <a:latin typeface="Roboto"/>
                <a:ea typeface="Roboto"/>
              </a:rPr>
            </a:br>
            <a:r>
              <a:rPr lang="en-GB" sz="1300" b="0" i="0" u="none" strike="noStrike" dirty="0">
                <a:solidFill>
                  <a:srgbClr val="FFFFFF"/>
                </a:solidFill>
                <a:highlight>
                  <a:srgbClr val="000000">
                    <a:alpha val="0"/>
                  </a:srgbClr>
                </a:highlight>
                <a:latin typeface="Roboto"/>
                <a:ea typeface="Roboto"/>
              </a:rPr>
              <a:t>for quality assessment and release to the medical network (compliance with the requirements of Law No. 61-</a:t>
            </a:r>
            <a:r>
              <a:rPr lang="ru-RU" sz="1300" b="0" i="0" u="none" strike="noStrike" dirty="0">
                <a:solidFill>
                  <a:srgbClr val="FFFFFF"/>
                </a:solidFill>
                <a:highlight>
                  <a:srgbClr val="000000">
                    <a:alpha val="0"/>
                  </a:srgbClr>
                </a:highlight>
                <a:latin typeface="Roboto"/>
                <a:ea typeface="Roboto"/>
              </a:rPr>
              <a:t>ФЗ </a:t>
            </a:r>
            <a:r>
              <a:rPr lang="en-GB" sz="1300" b="0" i="0" u="none" strike="noStrike" dirty="0">
                <a:solidFill>
                  <a:srgbClr val="FFFFFF"/>
                </a:solidFill>
                <a:highlight>
                  <a:srgbClr val="000000">
                    <a:alpha val="0"/>
                  </a:srgbClr>
                </a:highlight>
                <a:latin typeface="Roboto"/>
                <a:ea typeface="Roboto"/>
              </a:rPr>
              <a:t>"On the Circulation of Medicines")</a:t>
            </a:r>
            <a:endParaRPr lang="en-US" sz="1300" dirty="0">
              <a:solidFill>
                <a:schemeClr val="bg1"/>
              </a:solidFill>
              <a:latin typeface="Roboto" panose="02000000000000000000" pitchFamily="2" charset="0"/>
              <a:ea typeface="Roboto" panose="02000000000000000000" pitchFamily="2" charset="0"/>
            </a:endParaRPr>
          </a:p>
        </p:txBody>
      </p:sp>
      <p:pic>
        <p:nvPicPr>
          <p:cNvPr id="22" name="Рисунок 21">
            <a:extLst>
              <a:ext uri="{FF2B5EF4-FFF2-40B4-BE49-F238E27FC236}">
                <a16:creationId xmlns:a16="http://schemas.microsoft.com/office/drawing/2014/main" id="{FB993B36-860A-A44D-BF59-D3AB06263F0C}"/>
              </a:ext>
            </a:extLst>
          </p:cNvPr>
          <p:cNvPicPr>
            <a:picLocks noChangeAspect="1"/>
          </p:cNvPicPr>
          <p:nvPr/>
        </p:nvPicPr>
        <p:blipFill>
          <a:blip r:embed="rId4"/>
          <a:srcRect t="58062" r="12196"/>
          <a:stretch>
            <a:fillRect/>
          </a:stretch>
        </p:blipFill>
        <p:spPr>
          <a:xfrm>
            <a:off x="5866607" y="-9939"/>
            <a:ext cx="4827897" cy="1171456"/>
          </a:xfrm>
          <a:prstGeom prst="rect">
            <a:avLst/>
          </a:prstGeom>
        </p:spPr>
      </p:pic>
      <p:pic>
        <p:nvPicPr>
          <p:cNvPr id="24" name="Рисунок 23">
            <a:extLst>
              <a:ext uri="{FF2B5EF4-FFF2-40B4-BE49-F238E27FC236}">
                <a16:creationId xmlns:a16="http://schemas.microsoft.com/office/drawing/2014/main" id="{15CFA35F-688C-4B4D-B574-C5373FBE9F07}"/>
              </a:ext>
            </a:extLst>
          </p:cNvPr>
          <p:cNvPicPr>
            <a:picLocks noChangeAspect="1"/>
          </p:cNvPicPr>
          <p:nvPr/>
        </p:nvPicPr>
        <p:blipFill>
          <a:blip r:embed="rId5"/>
          <a:srcRect r="75765"/>
          <a:stretch>
            <a:fillRect/>
          </a:stretch>
        </p:blipFill>
        <p:spPr>
          <a:xfrm>
            <a:off x="9774238" y="2384503"/>
            <a:ext cx="920266" cy="3797300"/>
          </a:xfrm>
          <a:prstGeom prst="rect">
            <a:avLst/>
          </a:prstGeom>
        </p:spPr>
      </p:pic>
    </p:spTree>
    <p:extLst>
      <p:ext uri="{BB962C8B-B14F-4D97-AF65-F5344CB8AC3E}">
        <p14:creationId xmlns:p14="http://schemas.microsoft.com/office/powerpoint/2010/main" val="21093135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94691F87-B87F-5D48-BD85-4DE32E610B0F}"/>
              </a:ext>
            </a:extLst>
          </p:cNvPr>
          <p:cNvSpPr>
            <a:spLocks noGrp="1"/>
          </p:cNvSpPr>
          <p:nvPr>
            <p:ph type="title"/>
          </p:nvPr>
        </p:nvSpPr>
        <p:spPr>
          <a:xfrm>
            <a:off x="937173" y="1566124"/>
            <a:ext cx="4176713" cy="1203085"/>
          </a:xfrm>
        </p:spPr>
        <p:txBody>
          <a:bodyPr>
            <a:noAutofit/>
          </a:bodyPr>
          <a:lstStyle/>
          <a:p>
            <a:r>
              <a:rPr lang="en-GB" sz="3600" b="1" i="0" u="none" strike="noStrike" dirty="0" err="1">
                <a:highlight>
                  <a:srgbClr val="000000">
                    <a:alpha val="0"/>
                  </a:srgbClr>
                </a:highlight>
                <a:latin typeface="Roboto Condensed"/>
                <a:ea typeface="Roboto Condensed"/>
              </a:rPr>
              <a:t>Andrey</a:t>
            </a:r>
            <a:r>
              <a:rPr lang="en-GB" sz="3600" b="1" i="0" u="none" strike="noStrike" dirty="0">
                <a:highlight>
                  <a:srgbClr val="000000">
                    <a:alpha val="0"/>
                  </a:srgbClr>
                </a:highlight>
                <a:latin typeface="Roboto Condensed"/>
                <a:ea typeface="Roboto Condensed"/>
              </a:rPr>
              <a:t> </a:t>
            </a:r>
            <a:r>
              <a:rPr lang="en-GB" dirty="0" err="1">
                <a:highlight>
                  <a:srgbClr val="000000">
                    <a:alpha val="0"/>
                  </a:srgbClr>
                </a:highlight>
                <a:latin typeface="Roboto Condensed"/>
                <a:ea typeface="Roboto Condensed"/>
              </a:rPr>
              <a:t>Yurievich</a:t>
            </a:r>
            <a:r>
              <a:rPr lang="en-GB" dirty="0">
                <a:highlight>
                  <a:srgbClr val="000000">
                    <a:alpha val="0"/>
                  </a:srgbClr>
                </a:highlight>
                <a:latin typeface="Roboto Condensed"/>
                <a:ea typeface="Roboto Condensed"/>
              </a:rPr>
              <a:t> </a:t>
            </a:r>
            <a:br>
              <a:rPr lang="en-GB" sz="3600" b="1" i="0" u="none" strike="noStrike" dirty="0">
                <a:highlight>
                  <a:srgbClr val="000000">
                    <a:alpha val="0"/>
                  </a:srgbClr>
                </a:highlight>
                <a:latin typeface="Roboto Condensed"/>
                <a:ea typeface="Roboto Condensed"/>
              </a:rPr>
            </a:br>
            <a:r>
              <a:rPr lang="en-GB" sz="3600" b="1" i="0" u="none" strike="noStrike" dirty="0">
                <a:highlight>
                  <a:srgbClr val="000000">
                    <a:alpha val="0"/>
                  </a:srgbClr>
                </a:highlight>
                <a:latin typeface="Roboto Condensed"/>
                <a:ea typeface="Roboto Condensed"/>
              </a:rPr>
              <a:t> Zagorskiy</a:t>
            </a:r>
          </a:p>
        </p:txBody>
      </p:sp>
      <p:sp>
        <p:nvSpPr>
          <p:cNvPr id="10" name="Номер слайда 9">
            <a:extLst>
              <a:ext uri="{FF2B5EF4-FFF2-40B4-BE49-F238E27FC236}">
                <a16:creationId xmlns:a16="http://schemas.microsoft.com/office/drawing/2014/main" id="{502CCFFD-9285-6A4F-97FA-86AC39702A52}"/>
              </a:ext>
            </a:extLst>
          </p:cNvPr>
          <p:cNvSpPr>
            <a:spLocks noGrp="1"/>
          </p:cNvSpPr>
          <p:nvPr>
            <p:ph type="sldNum" sz="quarter" idx="4"/>
          </p:nvPr>
        </p:nvSpPr>
        <p:spPr>
          <a:xfrm>
            <a:off x="10080198" y="6871588"/>
            <a:ext cx="485258" cy="402483"/>
          </a:xfrm>
        </p:spPr>
        <p:txBody>
          <a:bodyPr>
            <a:noAutofit/>
          </a:bodyPr>
          <a:lstStyle/>
          <a:p>
            <a:pPr algn="ctr" rtl="0"/>
            <a:r>
              <a:rPr lang="en-GB" sz="1200" b="1" i="0" u="none" strike="noStrike" dirty="0">
                <a:highlight>
                  <a:srgbClr val="000000">
                    <a:alpha val="0"/>
                  </a:srgbClr>
                </a:highlight>
                <a:latin typeface="Roboto"/>
                <a:ea typeface="Roboto"/>
              </a:rPr>
              <a:t>2</a:t>
            </a:r>
            <a:endParaRPr lang="ru-RU" dirty="0">
              <a:latin typeface="Roboto" panose="02000000000000000000" pitchFamily="2" charset="0"/>
              <a:ea typeface="Roboto" panose="02000000000000000000" pitchFamily="2" charset="0"/>
            </a:endParaRPr>
          </a:p>
        </p:txBody>
      </p:sp>
      <p:sp>
        <p:nvSpPr>
          <p:cNvPr id="12" name="Прямоугольник 11">
            <a:extLst>
              <a:ext uri="{FF2B5EF4-FFF2-40B4-BE49-F238E27FC236}">
                <a16:creationId xmlns:a16="http://schemas.microsoft.com/office/drawing/2014/main" id="{2866BF5A-FB39-1C4A-AD40-F942A34F2DF0}"/>
              </a:ext>
            </a:extLst>
          </p:cNvPr>
          <p:cNvSpPr/>
          <p:nvPr/>
        </p:nvSpPr>
        <p:spPr>
          <a:xfrm>
            <a:off x="7698092" y="0"/>
            <a:ext cx="2993721" cy="3779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pic>
        <p:nvPicPr>
          <p:cNvPr id="14" name="Рисунок 13">
            <a:extLst>
              <a:ext uri="{FF2B5EF4-FFF2-40B4-BE49-F238E27FC236}">
                <a16:creationId xmlns:a16="http://schemas.microsoft.com/office/drawing/2014/main" id="{0151084B-053B-0E42-915F-692D36A32645}"/>
              </a:ext>
            </a:extLst>
          </p:cNvPr>
          <p:cNvPicPr>
            <a:picLocks noChangeAspect="1"/>
          </p:cNvPicPr>
          <p:nvPr/>
        </p:nvPicPr>
        <p:blipFill>
          <a:blip r:embed="rId2"/>
          <a:srcRect t="67064" r="7483"/>
          <a:stretch>
            <a:fillRect/>
          </a:stretch>
        </p:blipFill>
        <p:spPr>
          <a:xfrm>
            <a:off x="5597525" y="-9940"/>
            <a:ext cx="5087040" cy="919991"/>
          </a:xfrm>
          <a:prstGeom prst="rect">
            <a:avLst/>
          </a:prstGeom>
        </p:spPr>
      </p:pic>
      <p:pic>
        <p:nvPicPr>
          <p:cNvPr id="16" name="Рисунок 15">
            <a:extLst>
              <a:ext uri="{FF2B5EF4-FFF2-40B4-BE49-F238E27FC236}">
                <a16:creationId xmlns:a16="http://schemas.microsoft.com/office/drawing/2014/main" id="{2CE385B3-6426-AB48-9F2D-A7BD413A964F}"/>
              </a:ext>
            </a:extLst>
          </p:cNvPr>
          <p:cNvPicPr>
            <a:picLocks noChangeAspect="1"/>
          </p:cNvPicPr>
          <p:nvPr/>
        </p:nvPicPr>
        <p:blipFill>
          <a:blip r:embed="rId3"/>
          <a:srcRect l="3523" r="3777"/>
          <a:stretch>
            <a:fillRect/>
          </a:stretch>
        </p:blipFill>
        <p:spPr>
          <a:xfrm>
            <a:off x="5610527" y="1566267"/>
            <a:ext cx="4163712" cy="4491633"/>
          </a:xfrm>
          <a:prstGeom prst="rect">
            <a:avLst/>
          </a:prstGeom>
        </p:spPr>
      </p:pic>
      <p:pic>
        <p:nvPicPr>
          <p:cNvPr id="18" name="Рисунок 17">
            <a:extLst>
              <a:ext uri="{FF2B5EF4-FFF2-40B4-BE49-F238E27FC236}">
                <a16:creationId xmlns:a16="http://schemas.microsoft.com/office/drawing/2014/main" id="{1B722FA3-DB80-4347-B42D-8B49D6959C6E}"/>
              </a:ext>
            </a:extLst>
          </p:cNvPr>
          <p:cNvPicPr>
            <a:picLocks noChangeAspect="1"/>
          </p:cNvPicPr>
          <p:nvPr/>
        </p:nvPicPr>
        <p:blipFill>
          <a:blip r:embed="rId4"/>
          <a:srcRect l="64971" t="5779"/>
          <a:stretch>
            <a:fillRect/>
          </a:stretch>
        </p:blipFill>
        <p:spPr>
          <a:xfrm>
            <a:off x="-9939" y="-9939"/>
            <a:ext cx="1325694" cy="3565900"/>
          </a:xfrm>
          <a:prstGeom prst="rect">
            <a:avLst/>
          </a:prstGeom>
        </p:spPr>
      </p:pic>
      <p:sp>
        <p:nvSpPr>
          <p:cNvPr id="11" name="Объект 2">
            <a:extLst>
              <a:ext uri="{FF2B5EF4-FFF2-40B4-BE49-F238E27FC236}">
                <a16:creationId xmlns:a16="http://schemas.microsoft.com/office/drawing/2014/main" id="{98A2DE79-E21F-B44D-8238-3BBE79D05990}"/>
              </a:ext>
            </a:extLst>
          </p:cNvPr>
          <p:cNvSpPr txBox="1"/>
          <p:nvPr/>
        </p:nvSpPr>
        <p:spPr>
          <a:xfrm>
            <a:off x="937173" y="3423392"/>
            <a:ext cx="4176714" cy="3328288"/>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00000"/>
              </a:lnSpc>
              <a:spcBef>
                <a:spcPct val="0"/>
              </a:spcBef>
              <a:spcAft>
                <a:spcPts val="1200"/>
              </a:spcAft>
              <a:buNone/>
            </a:pPr>
            <a:r>
              <a:rPr lang="en-US" sz="1400" b="1" dirty="0">
                <a:solidFill>
                  <a:schemeClr val="accent6"/>
                </a:solidFill>
                <a:highlight>
                  <a:srgbClr val="000000">
                    <a:alpha val="0"/>
                  </a:srgbClr>
                </a:highlight>
                <a:latin typeface="Roboto"/>
                <a:ea typeface="Roboto"/>
              </a:rPr>
              <a:t>SPA </a:t>
            </a:r>
            <a:r>
              <a:rPr lang="en-GB" sz="1400" b="1" dirty="0" err="1">
                <a:solidFill>
                  <a:schemeClr val="accent6"/>
                </a:solidFill>
                <a:highlight>
                  <a:srgbClr val="000000">
                    <a:alpha val="0"/>
                  </a:srgbClr>
                </a:highlight>
                <a:latin typeface="Roboto"/>
                <a:ea typeface="Roboto"/>
              </a:rPr>
              <a:t>Microgen</a:t>
            </a:r>
            <a:r>
              <a:rPr lang="ru-RU" sz="1400" b="1" dirty="0">
                <a:solidFill>
                  <a:schemeClr val="accent6"/>
                </a:solidFill>
                <a:highlight>
                  <a:srgbClr val="000000">
                    <a:alpha val="0"/>
                  </a:srgbClr>
                </a:highlight>
                <a:latin typeface="Roboto"/>
                <a:ea typeface="Roboto"/>
              </a:rPr>
              <a:t> </a:t>
            </a:r>
            <a:r>
              <a:rPr lang="en-US" sz="1400" b="1" dirty="0">
                <a:solidFill>
                  <a:schemeClr val="accent6"/>
                </a:solidFill>
                <a:highlight>
                  <a:srgbClr val="000000">
                    <a:alpha val="0"/>
                  </a:srgbClr>
                </a:highlight>
                <a:latin typeface="Roboto"/>
                <a:ea typeface="Roboto"/>
              </a:rPr>
              <a:t>J</a:t>
            </a:r>
            <a:r>
              <a:rPr lang="en-GB" sz="1400" b="1" dirty="0">
                <a:solidFill>
                  <a:schemeClr val="accent6"/>
                </a:solidFill>
                <a:highlight>
                  <a:srgbClr val="000000">
                    <a:alpha val="0"/>
                  </a:srgbClr>
                </a:highlight>
                <a:latin typeface="Roboto"/>
                <a:ea typeface="Roboto"/>
              </a:rPr>
              <a:t>SC</a:t>
            </a:r>
            <a:r>
              <a:rPr lang="ru-RU" sz="1400" b="1" i="0" u="none" strike="noStrike" dirty="0">
                <a:solidFill>
                  <a:schemeClr val="accent6"/>
                </a:solidFill>
                <a:highlight>
                  <a:srgbClr val="000000">
                    <a:alpha val="0"/>
                  </a:srgbClr>
                </a:highlight>
                <a:latin typeface="Roboto"/>
                <a:ea typeface="Roboto"/>
              </a:rPr>
              <a:t> </a:t>
            </a:r>
            <a:r>
              <a:rPr lang="en-GB" sz="1400" b="0" i="0" u="none" strike="noStrike" dirty="0">
                <a:highlight>
                  <a:srgbClr val="000000">
                    <a:alpha val="0"/>
                  </a:srgbClr>
                </a:highlight>
                <a:latin typeface="Roboto"/>
                <a:ea typeface="Roboto"/>
              </a:rPr>
              <a:t>is</a:t>
            </a:r>
            <a:r>
              <a:rPr lang="en-GB" sz="1400" b="0" i="0" u="none" strike="noStrike" dirty="0">
                <a:solidFill>
                  <a:schemeClr val="accent6"/>
                </a:solidFill>
                <a:highlight>
                  <a:srgbClr val="000000">
                    <a:alpha val="0"/>
                  </a:srgbClr>
                </a:highlight>
                <a:latin typeface="Roboto"/>
                <a:ea typeface="Roboto"/>
              </a:rPr>
              <a:t> </a:t>
            </a:r>
            <a:r>
              <a:rPr lang="en-GB" sz="1400" b="0" i="0" u="none" strike="noStrike" dirty="0">
                <a:highlight>
                  <a:srgbClr val="000000">
                    <a:alpha val="0"/>
                  </a:srgbClr>
                </a:highlight>
                <a:latin typeface="Roboto"/>
                <a:ea typeface="Roboto"/>
              </a:rPr>
              <a:t>a key </a:t>
            </a:r>
            <a:br>
              <a:rPr lang="en-GB" sz="1400" b="0" i="0" u="none" strike="noStrike" dirty="0">
                <a:highlight>
                  <a:srgbClr val="000000">
                    <a:alpha val="0"/>
                  </a:srgbClr>
                </a:highlight>
                <a:latin typeface="Roboto"/>
                <a:ea typeface="Roboto"/>
              </a:rPr>
            </a:br>
            <a:r>
              <a:rPr lang="en-GB" sz="1400" b="0" i="0" u="none" strike="noStrike" dirty="0">
                <a:highlight>
                  <a:srgbClr val="000000">
                    <a:alpha val="0"/>
                  </a:srgbClr>
                </a:highlight>
                <a:latin typeface="Roboto"/>
                <a:ea typeface="Roboto"/>
              </a:rPr>
              <a:t>competence center in the development </a:t>
            </a:r>
            <a:br>
              <a:rPr lang="en-GB" sz="1400" b="0" i="0" u="none" strike="noStrike" dirty="0">
                <a:highlight>
                  <a:srgbClr val="000000">
                    <a:alpha val="0"/>
                  </a:srgbClr>
                </a:highlight>
                <a:latin typeface="Roboto"/>
                <a:ea typeface="Roboto"/>
              </a:rPr>
            </a:br>
            <a:r>
              <a:rPr lang="en-GB" sz="1400" b="0" i="0" u="none" strike="noStrike" dirty="0">
                <a:highlight>
                  <a:srgbClr val="000000">
                    <a:alpha val="0"/>
                  </a:srgbClr>
                </a:highlight>
                <a:latin typeface="Roboto"/>
                <a:ea typeface="Roboto"/>
              </a:rPr>
              <a:t>and manufacture of Russian immunobiological medicines, which pioneered </a:t>
            </a:r>
            <a:br>
              <a:rPr lang="en-GB" sz="1400" b="0" i="0" u="none" strike="noStrike" dirty="0">
                <a:highlight>
                  <a:srgbClr val="000000">
                    <a:alpha val="0"/>
                  </a:srgbClr>
                </a:highlight>
                <a:latin typeface="Roboto"/>
                <a:ea typeface="Roboto"/>
              </a:rPr>
            </a:br>
            <a:r>
              <a:rPr lang="en-GB" sz="1400" b="0" i="0" u="none" strike="noStrike" dirty="0">
                <a:highlight>
                  <a:srgbClr val="000000">
                    <a:alpha val="0"/>
                  </a:srgbClr>
                </a:highlight>
                <a:latin typeface="Roboto"/>
                <a:ea typeface="Roboto"/>
              </a:rPr>
              <a:t>the development of biopharmaceutical technologies </a:t>
            </a:r>
            <a:r>
              <a:rPr lang="en-GB" sz="1400" b="0" i="0" u="none" strike="noStrike" dirty="0">
                <a:highlight>
                  <a:srgbClr val="FFFFFF"/>
                </a:highlight>
                <a:latin typeface="Roboto"/>
                <a:ea typeface="Roboto"/>
              </a:rPr>
              <a:t>in our country and creates innovations today.</a:t>
            </a:r>
          </a:p>
          <a:p>
            <a:pPr marL="0" indent="0" rtl="0">
              <a:lnSpc>
                <a:spcPct val="100000"/>
              </a:lnSpc>
              <a:spcBef>
                <a:spcPct val="0"/>
              </a:spcBef>
              <a:spcAft>
                <a:spcPts val="1200"/>
              </a:spcAft>
              <a:buNone/>
            </a:pPr>
            <a:r>
              <a:rPr lang="en-GB" sz="1400" b="0" i="0" u="none" strike="noStrike" dirty="0">
                <a:highlight>
                  <a:srgbClr val="FFFFFF"/>
                </a:highlight>
                <a:latin typeface="Roboto"/>
                <a:ea typeface="Roboto"/>
              </a:rPr>
              <a:t>Our most important </a:t>
            </a:r>
            <a:r>
              <a:rPr lang="en-GB" sz="1400" dirty="0">
                <a:highlight>
                  <a:srgbClr val="FFFFFF"/>
                </a:highlight>
                <a:latin typeface="Roboto"/>
                <a:ea typeface="Roboto"/>
              </a:rPr>
              <a:t>goal</a:t>
            </a:r>
            <a:r>
              <a:rPr lang="en-GB" sz="1400" b="0" i="0" u="none" strike="noStrike" dirty="0">
                <a:highlight>
                  <a:srgbClr val="FFFFFF"/>
                </a:highlight>
                <a:latin typeface="Roboto"/>
                <a:ea typeface="Roboto"/>
              </a:rPr>
              <a:t> is to develop a portfolio of </a:t>
            </a:r>
            <a:r>
              <a:rPr lang="en-US" sz="1400" dirty="0">
                <a:highlight>
                  <a:srgbClr val="FFFFFF"/>
                </a:highlight>
                <a:latin typeface="Roboto"/>
                <a:ea typeface="Roboto"/>
              </a:rPr>
              <a:t>medicinal products </a:t>
            </a:r>
            <a:r>
              <a:rPr lang="en-GB" sz="1400" b="0" i="0" u="none" strike="noStrike" dirty="0">
                <a:highlight>
                  <a:srgbClr val="FFFFFF"/>
                </a:highlight>
                <a:latin typeface="Roboto"/>
                <a:ea typeface="Roboto"/>
              </a:rPr>
              <a:t>that meets the requirements of the modern Russian </a:t>
            </a:r>
            <a:r>
              <a:rPr lang="en-GB" sz="1400" b="1" i="0" u="none" strike="noStrike" dirty="0">
                <a:solidFill>
                  <a:srgbClr val="009E59"/>
                </a:solidFill>
                <a:highlight>
                  <a:srgbClr val="FFFFFF"/>
                </a:highlight>
                <a:latin typeface="Roboto"/>
                <a:ea typeface="Roboto"/>
              </a:rPr>
              <a:t>healthcare</a:t>
            </a:r>
            <a:r>
              <a:rPr lang="en-GB" sz="1400" b="0" i="0" u="none" strike="noStrike" dirty="0">
                <a:highlight>
                  <a:srgbClr val="FFFFFF"/>
                </a:highlight>
                <a:latin typeface="Roboto"/>
                <a:ea typeface="Roboto"/>
              </a:rPr>
              <a:t> for protection of the health of citizens.</a:t>
            </a:r>
          </a:p>
        </p:txBody>
      </p:sp>
      <p:sp>
        <p:nvSpPr>
          <p:cNvPr id="15" name="Объект 2">
            <a:extLst>
              <a:ext uri="{FF2B5EF4-FFF2-40B4-BE49-F238E27FC236}">
                <a16:creationId xmlns:a16="http://schemas.microsoft.com/office/drawing/2014/main" id="{DA2C8072-8B1D-F34B-A4CB-4AB4A58672FA}"/>
              </a:ext>
            </a:extLst>
          </p:cNvPr>
          <p:cNvSpPr txBox="1"/>
          <p:nvPr/>
        </p:nvSpPr>
        <p:spPr>
          <a:xfrm>
            <a:off x="937172" y="2678986"/>
            <a:ext cx="4176714" cy="1098008"/>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00000"/>
              </a:lnSpc>
              <a:buNone/>
            </a:pPr>
            <a:r>
              <a:rPr lang="en-GB" sz="1200" b="0" i="0" u="none" strike="noStrike" dirty="0">
                <a:highlight>
                  <a:srgbClr val="000000">
                    <a:alpha val="0"/>
                  </a:srgbClr>
                </a:highlight>
                <a:latin typeface="Roboto"/>
                <a:ea typeface="Roboto"/>
              </a:rPr>
              <a:t>General </a:t>
            </a:r>
            <a:r>
              <a:rPr lang="en-GB" sz="1200" dirty="0">
                <a:highlight>
                  <a:srgbClr val="000000">
                    <a:alpha val="0"/>
                  </a:srgbClr>
                </a:highlight>
                <a:latin typeface="Roboto"/>
                <a:ea typeface="Roboto"/>
              </a:rPr>
              <a:t>Director of </a:t>
            </a:r>
            <a:r>
              <a:rPr lang="en-GB" sz="1200" b="0" i="0" u="none" strike="noStrike" dirty="0">
                <a:highlight>
                  <a:srgbClr val="000000">
                    <a:alpha val="0"/>
                  </a:srgbClr>
                </a:highlight>
                <a:latin typeface="Roboto"/>
                <a:ea typeface="Roboto"/>
              </a:rPr>
              <a:t>Nacimbio JSC — </a:t>
            </a:r>
            <a:br>
              <a:rPr lang="en-GB" sz="1200" b="0" i="0" u="none" strike="noStrike" dirty="0">
                <a:highlight>
                  <a:srgbClr val="000000">
                    <a:alpha val="0"/>
                  </a:srgbClr>
                </a:highlight>
                <a:latin typeface="Roboto"/>
                <a:ea typeface="Roboto"/>
              </a:rPr>
            </a:br>
            <a:r>
              <a:rPr lang="en-GB" sz="1200" b="0" i="0" u="none" strike="noStrike" dirty="0">
                <a:highlight>
                  <a:srgbClr val="000000">
                    <a:alpha val="0"/>
                  </a:srgbClr>
                </a:highlight>
                <a:latin typeface="Roboto"/>
                <a:ea typeface="Roboto"/>
              </a:rPr>
              <a:t>the managing organization of </a:t>
            </a:r>
            <a:r>
              <a:rPr lang="fr-FR" sz="1200" dirty="0"/>
              <a:t>SPA </a:t>
            </a:r>
            <a:r>
              <a:rPr lang="ru-RU" sz="1200" dirty="0"/>
              <a:t> </a:t>
            </a:r>
            <a:r>
              <a:rPr lang="fr-FR" sz="1200" dirty="0"/>
              <a:t>Microgen</a:t>
            </a:r>
            <a:r>
              <a:rPr lang="ru-RU" sz="1200" dirty="0"/>
              <a:t> </a:t>
            </a:r>
            <a:r>
              <a:rPr lang="en-GB" sz="1200" i="0" u="none" strike="noStrike" dirty="0">
                <a:highlight>
                  <a:srgbClr val="000000">
                    <a:alpha val="0"/>
                  </a:srgbClr>
                </a:highlight>
                <a:latin typeface="Roboto"/>
                <a:ea typeface="Roboto"/>
              </a:rPr>
              <a:t>JSC</a:t>
            </a:r>
          </a:p>
        </p:txBody>
      </p:sp>
      <p:sp>
        <p:nvSpPr>
          <p:cNvPr id="17" name="Заголовок 8">
            <a:extLst>
              <a:ext uri="{FF2B5EF4-FFF2-40B4-BE49-F238E27FC236}">
                <a16:creationId xmlns:a16="http://schemas.microsoft.com/office/drawing/2014/main" id="{EDCA1B85-792A-B94E-B09E-DA8C1B0BF92E}"/>
              </a:ext>
            </a:extLst>
          </p:cNvPr>
          <p:cNvSpPr txBox="1"/>
          <p:nvPr/>
        </p:nvSpPr>
        <p:spPr>
          <a:xfrm>
            <a:off x="473738" y="2941757"/>
            <a:ext cx="983066" cy="1203085"/>
          </a:xfrm>
          <a:prstGeom prst="rect">
            <a:avLst/>
          </a:prstGeom>
        </p:spPr>
        <p:txBody>
          <a:bodyPr vert="horz" lIns="0" tIns="45720" rIns="0" bIns="45720" rtlCol="0" anchor="ctr">
            <a:noAutofit/>
          </a:bodyPr>
          <a:lstStyle>
            <a:lvl1pPr algn="l" defTabSz="1007943" rtl="0" eaLnBrk="1" latinLnBrk="0" hangingPunct="1">
              <a:lnSpc>
                <a:spcPct val="90000"/>
              </a:lnSpc>
              <a:spcBef>
                <a:spcPct val="0"/>
              </a:spcBef>
              <a:buNone/>
              <a:defRPr sz="3600" b="1" i="0" kern="1200">
                <a:solidFill>
                  <a:schemeClr val="tx1"/>
                </a:solidFill>
                <a:latin typeface="HeliosCond" panose="020B0500000000000000" pitchFamily="34" charset="0"/>
                <a:ea typeface="+mj-ea"/>
                <a:cs typeface="Helios" pitchFamily="82" charset="0"/>
              </a:defRPr>
            </a:lvl1pPr>
          </a:lstStyle>
          <a:p>
            <a:pPr rtl="0"/>
            <a:r>
              <a:rPr lang="en-GB" sz="7200" b="1" i="0" u="none" strike="noStrike" dirty="0">
                <a:solidFill>
                  <a:srgbClr val="009E59"/>
                </a:solidFill>
                <a:highlight>
                  <a:srgbClr val="000000">
                    <a:alpha val="0"/>
                  </a:srgbClr>
                </a:highlight>
                <a:latin typeface="Roboto Condensed"/>
                <a:cs typeface="Adobe Devanagari"/>
              </a:rPr>
              <a:t>«</a:t>
            </a:r>
          </a:p>
        </p:txBody>
      </p:sp>
      <p:sp>
        <p:nvSpPr>
          <p:cNvPr id="19" name="Заголовок 8">
            <a:extLst>
              <a:ext uri="{FF2B5EF4-FFF2-40B4-BE49-F238E27FC236}">
                <a16:creationId xmlns:a16="http://schemas.microsoft.com/office/drawing/2014/main" id="{7C3AA4DD-9778-AF40-85B1-D83D46DBB788}"/>
              </a:ext>
            </a:extLst>
          </p:cNvPr>
          <p:cNvSpPr txBox="1"/>
          <p:nvPr/>
        </p:nvSpPr>
        <p:spPr>
          <a:xfrm>
            <a:off x="5026688" y="5205416"/>
            <a:ext cx="485258" cy="1203085"/>
          </a:xfrm>
          <a:prstGeom prst="rect">
            <a:avLst/>
          </a:prstGeom>
        </p:spPr>
        <p:txBody>
          <a:bodyPr vert="horz" lIns="0" tIns="45720" rIns="0" bIns="45720" rtlCol="0" anchor="ctr">
            <a:noAutofit/>
          </a:bodyPr>
          <a:lstStyle>
            <a:lvl1pPr algn="l" defTabSz="1007943" rtl="0" eaLnBrk="1" latinLnBrk="0" hangingPunct="1">
              <a:lnSpc>
                <a:spcPct val="90000"/>
              </a:lnSpc>
              <a:spcBef>
                <a:spcPct val="0"/>
              </a:spcBef>
              <a:buNone/>
              <a:defRPr sz="3600" b="1" i="0" kern="1200">
                <a:solidFill>
                  <a:schemeClr val="tx1"/>
                </a:solidFill>
                <a:latin typeface="HeliosCond" panose="020B0500000000000000" pitchFamily="34" charset="0"/>
                <a:ea typeface="+mj-ea"/>
                <a:cs typeface="Helios" pitchFamily="82" charset="0"/>
              </a:defRPr>
            </a:lvl1pPr>
          </a:lstStyle>
          <a:p>
            <a:pPr rtl="0"/>
            <a:r>
              <a:rPr lang="en-GB" sz="7200" b="1" i="0" u="none" strike="noStrike" dirty="0">
                <a:solidFill>
                  <a:srgbClr val="009E59"/>
                </a:solidFill>
                <a:highlight>
                  <a:srgbClr val="000000">
                    <a:alpha val="0"/>
                  </a:srgbClr>
                </a:highlight>
                <a:latin typeface="Roboto Condensed"/>
                <a:cs typeface="Adobe Devanagari"/>
              </a:rPr>
              <a:t>»</a:t>
            </a:r>
          </a:p>
        </p:txBody>
      </p:sp>
      <p:pic>
        <p:nvPicPr>
          <p:cNvPr id="21" name="Рисунок 20">
            <a:extLst>
              <a:ext uri="{FF2B5EF4-FFF2-40B4-BE49-F238E27FC236}">
                <a16:creationId xmlns:a16="http://schemas.microsoft.com/office/drawing/2014/main" id="{2CBA9FB7-E545-DF40-85FE-6E7B384B02FE}"/>
              </a:ext>
            </a:extLst>
          </p:cNvPr>
          <p:cNvPicPr>
            <a:picLocks noChangeAspect="1"/>
          </p:cNvPicPr>
          <p:nvPr/>
        </p:nvPicPr>
        <p:blipFill>
          <a:blip r:embed="rId2"/>
          <a:srcRect r="91384" b="55819"/>
          <a:stretch>
            <a:fillRect/>
          </a:stretch>
        </p:blipFill>
        <p:spPr>
          <a:xfrm>
            <a:off x="-2" y="1535115"/>
            <a:ext cx="473739" cy="1234093"/>
          </a:xfrm>
          <a:prstGeom prst="rect">
            <a:avLst/>
          </a:prstGeom>
        </p:spPr>
      </p:pic>
    </p:spTree>
    <p:extLst>
      <p:ext uri="{BB962C8B-B14F-4D97-AF65-F5344CB8AC3E}">
        <p14:creationId xmlns:p14="http://schemas.microsoft.com/office/powerpoint/2010/main" val="265097600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9AE73B82-BD7A-F849-88D9-ED1FE792EC0A}"/>
              </a:ext>
            </a:extLst>
          </p:cNvPr>
          <p:cNvSpPr/>
          <p:nvPr/>
        </p:nvSpPr>
        <p:spPr>
          <a:xfrm>
            <a:off x="-1" y="0"/>
            <a:ext cx="5797359"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p>
        </p:txBody>
      </p:sp>
      <p:sp>
        <p:nvSpPr>
          <p:cNvPr id="2" name="Заголовок 1">
            <a:extLst>
              <a:ext uri="{FF2B5EF4-FFF2-40B4-BE49-F238E27FC236}">
                <a16:creationId xmlns:a16="http://schemas.microsoft.com/office/drawing/2014/main" id="{CFE2B660-73D1-1742-92ED-44D093AC24D0}"/>
              </a:ext>
            </a:extLst>
          </p:cNvPr>
          <p:cNvSpPr>
            <a:spLocks noGrp="1"/>
          </p:cNvSpPr>
          <p:nvPr>
            <p:ph type="title"/>
          </p:nvPr>
        </p:nvSpPr>
        <p:spPr>
          <a:xfrm>
            <a:off x="911278" y="1651100"/>
            <a:ext cx="4061555" cy="1582347"/>
          </a:xfrm>
        </p:spPr>
        <p:txBody>
          <a:bodyPr>
            <a:noAutofit/>
          </a:bodyPr>
          <a:lstStyle/>
          <a:p>
            <a:pPr rtl="0"/>
            <a:r>
              <a:rPr lang="en-GB" sz="3600" b="1" i="0" u="none" strike="noStrike">
                <a:solidFill>
                  <a:srgbClr val="FFFFFF"/>
                </a:solidFill>
                <a:highlight>
                  <a:srgbClr val="000000">
                    <a:alpha val="0"/>
                  </a:srgbClr>
                </a:highlight>
                <a:latin typeface="Roboto Condensed"/>
                <a:ea typeface="Roboto Condensed"/>
              </a:rPr>
              <a:t>EVENTS </a:t>
            </a:r>
            <a:br>
              <a:rPr lang="en-GB" sz="3600" b="1" i="0" u="none" strike="noStrike">
                <a:solidFill>
                  <a:srgbClr val="FFFFFF"/>
                </a:solidFill>
                <a:highlight>
                  <a:srgbClr val="000000">
                    <a:alpha val="0"/>
                  </a:srgbClr>
                </a:highlight>
                <a:latin typeface="Roboto Condensed"/>
                <a:ea typeface="Roboto Condensed"/>
              </a:rPr>
            </a:br>
            <a:r>
              <a:rPr lang="en-GB" sz="3600" b="1" i="0" u="none" strike="noStrike">
                <a:solidFill>
                  <a:srgbClr val="FFFFFF"/>
                </a:solidFill>
                <a:highlight>
                  <a:srgbClr val="000000">
                    <a:alpha val="0"/>
                  </a:srgbClr>
                </a:highlight>
                <a:latin typeface="Roboto Condensed"/>
                <a:ea typeface="Roboto Condensed"/>
              </a:rPr>
              <a:t>AND ACHIEVEMENTS</a:t>
            </a:r>
          </a:p>
        </p:txBody>
      </p:sp>
      <p:sp>
        <p:nvSpPr>
          <p:cNvPr id="3" name="Объект 2">
            <a:extLst>
              <a:ext uri="{FF2B5EF4-FFF2-40B4-BE49-F238E27FC236}">
                <a16:creationId xmlns:a16="http://schemas.microsoft.com/office/drawing/2014/main" id="{D612D142-14C6-DD43-9FE4-889806332AC6}"/>
              </a:ext>
            </a:extLst>
          </p:cNvPr>
          <p:cNvSpPr>
            <a:spLocks noGrp="1"/>
          </p:cNvSpPr>
          <p:nvPr>
            <p:ph idx="1"/>
          </p:nvPr>
        </p:nvSpPr>
        <p:spPr>
          <a:xfrm>
            <a:off x="6678814" y="683773"/>
            <a:ext cx="3485094" cy="967327"/>
          </a:xfrm>
        </p:spPr>
        <p:txBody>
          <a:bodyPr>
            <a:noAutofit/>
          </a:bodyPr>
          <a:lstStyle/>
          <a:p>
            <a:pPr marL="0" indent="0" rtl="0">
              <a:lnSpc>
                <a:spcPct val="100000"/>
              </a:lnSpc>
              <a:spcBef>
                <a:spcPct val="0"/>
              </a:spcBef>
              <a:buNone/>
              <a:tabLst>
                <a:tab pos="984250" algn="l"/>
              </a:tabLst>
            </a:pPr>
            <a:r>
              <a:rPr lang="en-GB" sz="1400" b="1" i="0" u="none" strike="noStrike" dirty="0">
                <a:highlight>
                  <a:srgbClr val="000000">
                    <a:alpha val="0"/>
                  </a:srgbClr>
                </a:highlight>
                <a:latin typeface="Roboto"/>
                <a:ea typeface="Roboto"/>
              </a:rPr>
              <a:t>Along with research</a:t>
            </a:r>
          </a:p>
          <a:p>
            <a:pPr marL="0" indent="0" rtl="0">
              <a:lnSpc>
                <a:spcPct val="100000"/>
              </a:lnSpc>
              <a:spcBef>
                <a:spcPct val="0"/>
              </a:spcBef>
              <a:buNone/>
              <a:tabLst>
                <a:tab pos="984250" algn="l"/>
              </a:tabLst>
            </a:pPr>
            <a:r>
              <a:rPr lang="en-GB" sz="1400" b="1" i="0" u="none" strike="noStrike" dirty="0">
                <a:highlight>
                  <a:srgbClr val="000000">
                    <a:alpha val="0"/>
                  </a:srgbClr>
                </a:highlight>
                <a:latin typeface="Roboto"/>
                <a:ea typeface="Roboto"/>
              </a:rPr>
              <a:t>and production activities, </a:t>
            </a:r>
          </a:p>
          <a:p>
            <a:pPr marL="0" indent="0" rtl="0">
              <a:lnSpc>
                <a:spcPct val="100000"/>
              </a:lnSpc>
              <a:spcBef>
                <a:spcPct val="0"/>
              </a:spcBef>
              <a:buNone/>
              <a:tabLst>
                <a:tab pos="984250" algn="l"/>
              </a:tabLst>
            </a:pPr>
            <a:r>
              <a:rPr lang="en-US" sz="1400" b="1" dirty="0">
                <a:highlight>
                  <a:srgbClr val="000000">
                    <a:alpha val="0"/>
                  </a:srgbClr>
                </a:highlight>
                <a:latin typeface="Roboto"/>
                <a:ea typeface="Roboto"/>
              </a:rPr>
              <a:t>SPA </a:t>
            </a:r>
            <a:r>
              <a:rPr lang="en-US" sz="1400" b="1" dirty="0" err="1">
                <a:highlight>
                  <a:srgbClr val="000000">
                    <a:alpha val="0"/>
                  </a:srgbClr>
                </a:highlight>
                <a:latin typeface="Roboto"/>
                <a:ea typeface="Roboto"/>
              </a:rPr>
              <a:t>Microgen</a:t>
            </a:r>
            <a:r>
              <a:rPr lang="en-US" sz="1400" b="1" dirty="0">
                <a:highlight>
                  <a:srgbClr val="000000">
                    <a:alpha val="0"/>
                  </a:srgbClr>
                </a:highlight>
                <a:latin typeface="Roboto"/>
                <a:ea typeface="Roboto"/>
              </a:rPr>
              <a:t> </a:t>
            </a:r>
            <a:r>
              <a:rPr lang="en-GB" sz="1400" b="1" i="0" u="none" strike="noStrike" dirty="0">
                <a:highlight>
                  <a:srgbClr val="000000">
                    <a:alpha val="0"/>
                  </a:srgbClr>
                </a:highlight>
                <a:latin typeface="Roboto"/>
                <a:ea typeface="Roboto"/>
              </a:rPr>
              <a:t>JSC actively implements educational and training projects</a:t>
            </a: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a:highlight>
                  <a:srgbClr val="000000">
                    <a:alpha val="0"/>
                  </a:srgbClr>
                </a:highlight>
                <a:latin typeface="Roboto"/>
                <a:ea typeface="Roboto"/>
              </a:rPr>
              <a:t>21</a:t>
            </a:r>
            <a:endParaRPr lang="ru-RU" b="1">
              <a:latin typeface="Roboto" panose="02000000000000000000" pitchFamily="2" charset="0"/>
              <a:ea typeface="Roboto" panose="02000000000000000000" pitchFamily="2" charset="0"/>
            </a:endParaRPr>
          </a:p>
        </p:txBody>
      </p:sp>
      <p:sp>
        <p:nvSpPr>
          <p:cNvPr id="18" name="Объект 2">
            <a:extLst>
              <a:ext uri="{FF2B5EF4-FFF2-40B4-BE49-F238E27FC236}">
                <a16:creationId xmlns:a16="http://schemas.microsoft.com/office/drawing/2014/main" id="{6C646E17-248B-1A49-BEE7-99731BA76465}"/>
              </a:ext>
            </a:extLst>
          </p:cNvPr>
          <p:cNvSpPr txBox="1"/>
          <p:nvPr/>
        </p:nvSpPr>
        <p:spPr>
          <a:xfrm>
            <a:off x="901049" y="3347928"/>
            <a:ext cx="4193239" cy="1681271"/>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buNone/>
            </a:pPr>
            <a:r>
              <a:rPr lang="en-GB" sz="1600" b="1" i="0" u="none" strike="noStrike">
                <a:solidFill>
                  <a:srgbClr val="FFFFFF"/>
                </a:solidFill>
                <a:highlight>
                  <a:srgbClr val="000000">
                    <a:alpha val="0"/>
                  </a:srgbClr>
                </a:highlight>
                <a:latin typeface="Roboto"/>
                <a:ea typeface="Roboto"/>
              </a:rPr>
              <a:t>More than 220 training</a:t>
            </a:r>
            <a:br>
              <a:rPr lang="en-GB" sz="1600" b="1" i="0" u="none" strike="noStrike">
                <a:solidFill>
                  <a:srgbClr val="FFFFFF"/>
                </a:solidFill>
                <a:highlight>
                  <a:srgbClr val="000000">
                    <a:alpha val="0"/>
                  </a:srgbClr>
                </a:highlight>
                <a:latin typeface="Roboto"/>
                <a:ea typeface="Roboto"/>
              </a:rPr>
            </a:br>
            <a:r>
              <a:rPr lang="en-GB" sz="1600" b="1" i="0" u="none" strike="noStrike">
                <a:solidFill>
                  <a:srgbClr val="FFFFFF"/>
                </a:solidFill>
                <a:highlight>
                  <a:srgbClr val="000000">
                    <a:alpha val="0"/>
                  </a:srgbClr>
                </a:highlight>
                <a:latin typeface="Roboto"/>
                <a:ea typeface="Roboto"/>
              </a:rPr>
              <a:t> events per year:</a:t>
            </a:r>
          </a:p>
          <a:p>
            <a:pPr marL="0" indent="0">
              <a:lnSpc>
                <a:spcPct val="100000"/>
              </a:lnSpc>
              <a:spcBef>
                <a:spcPct val="0"/>
              </a:spcBef>
              <a:buNone/>
            </a:pPr>
            <a:endParaRPr lang="ru-RU" b="1">
              <a:solidFill>
                <a:schemeClr val="bg1"/>
              </a:solidFill>
              <a:latin typeface="Roboto" panose="02000000000000000000" pitchFamily="2" charset="0"/>
              <a:ea typeface="Roboto" panose="02000000000000000000" pitchFamily="2" charset="0"/>
            </a:endParaRPr>
          </a:p>
          <a:p>
            <a:pPr marL="0" indent="0" rtl="0">
              <a:lnSpc>
                <a:spcPct val="100000"/>
              </a:lnSpc>
              <a:spcBef>
                <a:spcPct val="0"/>
              </a:spcBef>
              <a:buNone/>
            </a:pPr>
            <a:r>
              <a:rPr lang="en-GB" sz="1400" b="0" i="0" u="none" strike="noStrike">
                <a:solidFill>
                  <a:srgbClr val="FFFFFF"/>
                </a:solidFill>
                <a:highlight>
                  <a:srgbClr val="000000">
                    <a:alpha val="0"/>
                  </a:srgbClr>
                </a:highlight>
                <a:latin typeface="Roboto"/>
                <a:ea typeface="Roboto"/>
              </a:rPr>
              <a:t>webinars, seminars, round tables, FCME</a:t>
            </a:r>
          </a:p>
          <a:p>
            <a:pPr marL="0" indent="0">
              <a:lnSpc>
                <a:spcPct val="100000"/>
              </a:lnSpc>
              <a:buNone/>
            </a:pPr>
            <a:endParaRPr lang="ru-RU">
              <a:solidFill>
                <a:schemeClr val="bg1"/>
              </a:solidFill>
              <a:latin typeface="Roboto" panose="02000000000000000000" pitchFamily="2" charset="0"/>
              <a:ea typeface="Roboto" panose="02000000000000000000" pitchFamily="2" charset="0"/>
            </a:endParaRPr>
          </a:p>
        </p:txBody>
      </p:sp>
      <p:pic>
        <p:nvPicPr>
          <p:cNvPr id="19" name="Рисунок 18">
            <a:extLst>
              <a:ext uri="{FF2B5EF4-FFF2-40B4-BE49-F238E27FC236}">
                <a16:creationId xmlns:a16="http://schemas.microsoft.com/office/drawing/2014/main" id="{9047B580-AF99-5E49-8655-827C81D64EBB}"/>
              </a:ext>
            </a:extLst>
          </p:cNvPr>
          <p:cNvPicPr>
            <a:picLocks noChangeAspect="1"/>
          </p:cNvPicPr>
          <p:nvPr/>
        </p:nvPicPr>
        <p:blipFill>
          <a:blip r:embed="rId2"/>
          <a:srcRect l="11445" b="22990"/>
          <a:stretch>
            <a:fillRect/>
          </a:stretch>
        </p:blipFill>
        <p:spPr>
          <a:xfrm>
            <a:off x="-9939" y="5392474"/>
            <a:ext cx="4914728" cy="2171204"/>
          </a:xfrm>
          <a:prstGeom prst="rect">
            <a:avLst/>
          </a:prstGeom>
        </p:spPr>
      </p:pic>
      <p:pic>
        <p:nvPicPr>
          <p:cNvPr id="20" name="Рисунок 19">
            <a:extLst>
              <a:ext uri="{FF2B5EF4-FFF2-40B4-BE49-F238E27FC236}">
                <a16:creationId xmlns:a16="http://schemas.microsoft.com/office/drawing/2014/main" id="{50816443-A6EC-6F4D-B879-AE183EDF5454}"/>
              </a:ext>
            </a:extLst>
          </p:cNvPr>
          <p:cNvPicPr>
            <a:picLocks noChangeAspect="1"/>
          </p:cNvPicPr>
          <p:nvPr/>
        </p:nvPicPr>
        <p:blipFill>
          <a:blip r:embed="rId3"/>
          <a:srcRect l="37264" t="11834"/>
          <a:stretch>
            <a:fillRect/>
          </a:stretch>
        </p:blipFill>
        <p:spPr>
          <a:xfrm>
            <a:off x="-9940" y="0"/>
            <a:ext cx="2382287" cy="3347928"/>
          </a:xfrm>
          <a:prstGeom prst="rect">
            <a:avLst/>
          </a:prstGeom>
        </p:spPr>
      </p:pic>
      <p:sp>
        <p:nvSpPr>
          <p:cNvPr id="21" name="Объект 2">
            <a:extLst>
              <a:ext uri="{FF2B5EF4-FFF2-40B4-BE49-F238E27FC236}">
                <a16:creationId xmlns:a16="http://schemas.microsoft.com/office/drawing/2014/main" id="{3FFCBA31-E857-AF47-9392-45735680F2F4}"/>
              </a:ext>
            </a:extLst>
          </p:cNvPr>
          <p:cNvSpPr txBox="1"/>
          <p:nvPr/>
        </p:nvSpPr>
        <p:spPr>
          <a:xfrm>
            <a:off x="6685110" y="2081303"/>
            <a:ext cx="4193239" cy="972714"/>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buNone/>
            </a:pPr>
            <a:r>
              <a:rPr lang="en-GB" sz="1600" b="1" i="0" u="none" strike="noStrike" dirty="0">
                <a:solidFill>
                  <a:srgbClr val="009E59"/>
                </a:solidFill>
                <a:highlight>
                  <a:srgbClr val="000000">
                    <a:alpha val="0"/>
                  </a:srgbClr>
                </a:highlight>
                <a:latin typeface="Roboto"/>
                <a:ea typeface="Roboto"/>
              </a:rPr>
              <a:t>More than 150 master classes per year</a:t>
            </a:r>
            <a:endParaRPr lang="en-US" b="1" dirty="0">
              <a:solidFill>
                <a:schemeClr val="accent6"/>
              </a:solidFill>
              <a:latin typeface="Roboto" panose="02000000000000000000" pitchFamily="2" charset="0"/>
              <a:ea typeface="Roboto" panose="02000000000000000000" pitchFamily="2" charset="0"/>
            </a:endParaRPr>
          </a:p>
          <a:p>
            <a:pPr marL="0" indent="0" rtl="0">
              <a:lnSpc>
                <a:spcPct val="100000"/>
              </a:lnSpc>
              <a:spcBef>
                <a:spcPct val="0"/>
              </a:spcBef>
              <a:buNone/>
            </a:pPr>
            <a:r>
              <a:rPr lang="en-GB" sz="1200" b="0" i="0" u="none" strike="noStrike" dirty="0">
                <a:highlight>
                  <a:srgbClr val="000000">
                    <a:alpha val="0"/>
                  </a:srgbClr>
                </a:highlight>
                <a:latin typeface="Roboto"/>
                <a:ea typeface="Roboto"/>
              </a:rPr>
              <a:t>in aesthetic medicine </a:t>
            </a:r>
            <a:br>
              <a:rPr lang="en-GB" sz="1200" b="0" i="0" u="none" strike="noStrike" dirty="0">
                <a:highlight>
                  <a:srgbClr val="000000">
                    <a:alpha val="0"/>
                  </a:srgbClr>
                </a:highlight>
                <a:latin typeface="Roboto"/>
                <a:ea typeface="Roboto"/>
              </a:rPr>
            </a:br>
            <a:r>
              <a:rPr lang="en-GB" sz="1200" b="0" i="0" u="none" strike="noStrike" dirty="0">
                <a:highlight>
                  <a:srgbClr val="000000">
                    <a:alpha val="0"/>
                  </a:srgbClr>
                </a:highlight>
                <a:latin typeface="Roboto"/>
                <a:ea typeface="Roboto"/>
              </a:rPr>
              <a:t>and neurology</a:t>
            </a:r>
            <a:endParaRPr lang="ru-RU" dirty="0">
              <a:latin typeface="Roboto" panose="02000000000000000000" pitchFamily="2" charset="0"/>
              <a:ea typeface="Roboto" panose="02000000000000000000" pitchFamily="2" charset="0"/>
            </a:endParaRPr>
          </a:p>
        </p:txBody>
      </p:sp>
      <p:sp>
        <p:nvSpPr>
          <p:cNvPr id="23" name="Объект 2">
            <a:extLst>
              <a:ext uri="{FF2B5EF4-FFF2-40B4-BE49-F238E27FC236}">
                <a16:creationId xmlns:a16="http://schemas.microsoft.com/office/drawing/2014/main" id="{97F7F395-F0E8-0E4B-9AD7-EE7648B8AFC1}"/>
              </a:ext>
            </a:extLst>
          </p:cNvPr>
          <p:cNvSpPr txBox="1"/>
          <p:nvPr/>
        </p:nvSpPr>
        <p:spPr>
          <a:xfrm>
            <a:off x="6678814" y="2872163"/>
            <a:ext cx="4199535" cy="698866"/>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buNone/>
            </a:pPr>
            <a:r>
              <a:rPr lang="en-GB" sz="1600" b="1" i="0" u="none" strike="noStrike" dirty="0">
                <a:solidFill>
                  <a:srgbClr val="009E59"/>
                </a:solidFill>
                <a:highlight>
                  <a:srgbClr val="000000">
                    <a:alpha val="0"/>
                  </a:srgbClr>
                </a:highlight>
                <a:latin typeface="Roboto"/>
                <a:ea typeface="Roboto"/>
              </a:rPr>
              <a:t>Coverage of 30 Russian cities</a:t>
            </a:r>
          </a:p>
        </p:txBody>
      </p:sp>
      <p:sp>
        <p:nvSpPr>
          <p:cNvPr id="24" name="Объект 2">
            <a:extLst>
              <a:ext uri="{FF2B5EF4-FFF2-40B4-BE49-F238E27FC236}">
                <a16:creationId xmlns:a16="http://schemas.microsoft.com/office/drawing/2014/main" id="{307998C1-345F-CA48-8B85-B5B16AC0B2F7}"/>
              </a:ext>
            </a:extLst>
          </p:cNvPr>
          <p:cNvSpPr txBox="1"/>
          <p:nvPr/>
        </p:nvSpPr>
        <p:spPr>
          <a:xfrm>
            <a:off x="6685110" y="3233447"/>
            <a:ext cx="4193239" cy="826921"/>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buNone/>
            </a:pPr>
            <a:r>
              <a:rPr lang="en-GB" sz="1600" b="1" i="0" u="none" strike="noStrike" dirty="0">
                <a:solidFill>
                  <a:srgbClr val="009E59"/>
                </a:solidFill>
                <a:highlight>
                  <a:srgbClr val="000000">
                    <a:alpha val="0"/>
                  </a:srgbClr>
                </a:highlight>
                <a:latin typeface="Roboto"/>
                <a:ea typeface="Roboto"/>
              </a:rPr>
              <a:t>Audience of 16,000 doctors</a:t>
            </a:r>
          </a:p>
        </p:txBody>
      </p:sp>
      <p:sp>
        <p:nvSpPr>
          <p:cNvPr id="25" name="Объект 2">
            <a:extLst>
              <a:ext uri="{FF2B5EF4-FFF2-40B4-BE49-F238E27FC236}">
                <a16:creationId xmlns:a16="http://schemas.microsoft.com/office/drawing/2014/main" id="{C9E12226-6DD8-E541-8290-A84D2CF47717}"/>
              </a:ext>
            </a:extLst>
          </p:cNvPr>
          <p:cNvSpPr txBox="1"/>
          <p:nvPr/>
        </p:nvSpPr>
        <p:spPr>
          <a:xfrm>
            <a:off x="6685110" y="4183442"/>
            <a:ext cx="4193239" cy="1437926"/>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spcAft>
                <a:spcPts val="200"/>
              </a:spcAft>
              <a:buNone/>
            </a:pPr>
            <a:r>
              <a:rPr lang="en-GB" sz="1200" b="0" i="0" u="none" strike="noStrike">
                <a:highlight>
                  <a:srgbClr val="000000">
                    <a:alpha val="0"/>
                  </a:srgbClr>
                </a:highlight>
                <a:latin typeface="Roboto"/>
                <a:ea typeface="Roboto"/>
              </a:rPr>
              <a:t>Participation in specialized </a:t>
            </a:r>
            <a:br>
              <a:rPr lang="en-GB" sz="1200" b="0" i="0" u="none" strike="noStrike">
                <a:highlight>
                  <a:srgbClr val="000000">
                    <a:alpha val="0"/>
                  </a:srgbClr>
                </a:highlight>
                <a:latin typeface="Roboto"/>
                <a:ea typeface="Roboto"/>
              </a:rPr>
            </a:br>
            <a:r>
              <a:rPr lang="en-GB" sz="1200" b="0" i="0" u="none" strike="noStrike">
                <a:highlight>
                  <a:srgbClr val="000000">
                    <a:alpha val="0"/>
                  </a:srgbClr>
                </a:highlight>
                <a:latin typeface="Roboto"/>
                <a:ea typeface="Roboto"/>
              </a:rPr>
              <a:t>conferences and congresses </a:t>
            </a:r>
          </a:p>
          <a:p>
            <a:pPr marL="0" indent="0" rtl="0">
              <a:lnSpc>
                <a:spcPct val="100000"/>
              </a:lnSpc>
              <a:spcBef>
                <a:spcPct val="0"/>
              </a:spcBef>
              <a:spcAft>
                <a:spcPts val="200"/>
              </a:spcAft>
              <a:buNone/>
            </a:pPr>
            <a:r>
              <a:rPr lang="en-GB" sz="1600" b="1" i="0" u="none" strike="noStrike">
                <a:solidFill>
                  <a:srgbClr val="0238A2"/>
                </a:solidFill>
                <a:highlight>
                  <a:srgbClr val="000000">
                    <a:alpha val="0"/>
                  </a:srgbClr>
                </a:highlight>
                <a:latin typeface="Roboto"/>
                <a:ea typeface="Roboto"/>
              </a:rPr>
              <a:t>46+ federal events per year</a:t>
            </a:r>
            <a:r>
              <a:rPr lang="en-GB" sz="1600" b="1" i="0" u="none" strike="noStrike">
                <a:solidFill>
                  <a:srgbClr val="009E59"/>
                </a:solidFill>
                <a:highlight>
                  <a:srgbClr val="000000">
                    <a:alpha val="0"/>
                  </a:srgbClr>
                </a:highlight>
                <a:latin typeface="Roboto"/>
                <a:ea typeface="Roboto"/>
              </a:rPr>
              <a:t> </a:t>
            </a:r>
          </a:p>
          <a:p>
            <a:pPr marL="0" indent="0" rtl="0">
              <a:lnSpc>
                <a:spcPct val="100000"/>
              </a:lnSpc>
              <a:spcBef>
                <a:spcPct val="0"/>
              </a:spcBef>
              <a:spcAft>
                <a:spcPts val="200"/>
              </a:spcAft>
              <a:buNone/>
            </a:pPr>
            <a:r>
              <a:rPr lang="en-GB" sz="1200" b="0" i="0" u="none" strike="noStrike">
                <a:highlight>
                  <a:srgbClr val="000000">
                    <a:alpha val="0"/>
                  </a:srgbClr>
                </a:highlight>
                <a:latin typeface="Roboto"/>
                <a:ea typeface="Roboto"/>
              </a:rPr>
              <a:t>in the following areas: infectious </a:t>
            </a:r>
            <a:br>
              <a:rPr lang="en-GB" sz="1200" b="0" i="0" u="none" strike="noStrike">
                <a:highlight>
                  <a:srgbClr val="000000">
                    <a:alpha val="0"/>
                  </a:srgbClr>
                </a:highlight>
                <a:latin typeface="Roboto"/>
                <a:ea typeface="Roboto"/>
              </a:rPr>
            </a:br>
            <a:r>
              <a:rPr lang="en-GB" sz="1200" b="0" i="0" u="none" strike="noStrike">
                <a:highlight>
                  <a:srgbClr val="000000">
                    <a:alpha val="0"/>
                  </a:srgbClr>
                </a:highlight>
                <a:latin typeface="Roboto"/>
                <a:ea typeface="Roboto"/>
              </a:rPr>
              <a:t>diseases, epidemiology, ENT, urology, </a:t>
            </a:r>
            <a:br>
              <a:rPr lang="en-GB" sz="1200" b="0" i="0" u="none" strike="noStrike">
                <a:highlight>
                  <a:srgbClr val="000000">
                    <a:alpha val="0"/>
                  </a:srgbClr>
                </a:highlight>
                <a:latin typeface="Roboto"/>
                <a:ea typeface="Roboto"/>
              </a:rPr>
            </a:br>
            <a:r>
              <a:rPr lang="en-GB" sz="1200" b="0" i="0" u="none" strike="noStrike">
                <a:highlight>
                  <a:srgbClr val="000000">
                    <a:alpha val="0"/>
                  </a:srgbClr>
                </a:highlight>
                <a:latin typeface="Roboto"/>
                <a:ea typeface="Roboto"/>
              </a:rPr>
              <a:t>ynecology, gastroenterology, surgery</a:t>
            </a:r>
            <a:endParaRPr lang="ru-RU">
              <a:latin typeface="Roboto" panose="02000000000000000000" pitchFamily="2" charset="0"/>
              <a:ea typeface="Roboto" panose="02000000000000000000" pitchFamily="2" charset="0"/>
            </a:endParaRPr>
          </a:p>
        </p:txBody>
      </p:sp>
      <p:sp>
        <p:nvSpPr>
          <p:cNvPr id="26" name="Объект 2">
            <a:extLst>
              <a:ext uri="{FF2B5EF4-FFF2-40B4-BE49-F238E27FC236}">
                <a16:creationId xmlns:a16="http://schemas.microsoft.com/office/drawing/2014/main" id="{CFDC8257-9E76-5A4E-A51D-9745A59B0647}"/>
              </a:ext>
            </a:extLst>
          </p:cNvPr>
          <p:cNvSpPr txBox="1"/>
          <p:nvPr/>
        </p:nvSpPr>
        <p:spPr>
          <a:xfrm>
            <a:off x="6685110" y="5651185"/>
            <a:ext cx="4193239" cy="611207"/>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spcBef>
                <a:spcPct val="0"/>
              </a:spcBef>
              <a:buNone/>
            </a:pPr>
            <a:r>
              <a:rPr lang="en-GB" sz="1600" b="1" i="0" u="none" strike="noStrike">
                <a:solidFill>
                  <a:srgbClr val="0238A2"/>
                </a:solidFill>
                <a:highlight>
                  <a:srgbClr val="000000">
                    <a:alpha val="0"/>
                  </a:srgbClr>
                </a:highlight>
                <a:latin typeface="Roboto"/>
                <a:ea typeface="Roboto"/>
              </a:rPr>
              <a:t>57+ </a:t>
            </a:r>
            <a:br>
              <a:rPr lang="en-GB" sz="1600" b="1" i="0" u="none" strike="noStrike">
                <a:solidFill>
                  <a:srgbClr val="0238A2"/>
                </a:solidFill>
                <a:highlight>
                  <a:srgbClr val="000000">
                    <a:alpha val="0"/>
                  </a:srgbClr>
                </a:highlight>
                <a:latin typeface="Roboto"/>
                <a:ea typeface="Roboto"/>
              </a:rPr>
            </a:br>
            <a:r>
              <a:rPr lang="en-GB" sz="1600" b="1" i="0" u="none" strike="noStrike">
                <a:solidFill>
                  <a:srgbClr val="0238A2"/>
                </a:solidFill>
                <a:highlight>
                  <a:srgbClr val="000000">
                    <a:alpha val="0"/>
                  </a:srgbClr>
                </a:highlight>
                <a:latin typeface="Roboto"/>
                <a:ea typeface="Roboto"/>
              </a:rPr>
              <a:t>botulinum therapy events</a:t>
            </a:r>
            <a:endParaRPr lang="en-US" b="1">
              <a:solidFill>
                <a:schemeClr val="accent2"/>
              </a:solidFill>
              <a:latin typeface="Roboto" panose="02000000000000000000" pitchFamily="2" charset="0"/>
              <a:ea typeface="Roboto" panose="02000000000000000000" pitchFamily="2" charset="0"/>
            </a:endParaRPr>
          </a:p>
          <a:p>
            <a:pPr marL="0" indent="0">
              <a:lnSpc>
                <a:spcPct val="100000"/>
              </a:lnSpc>
              <a:spcBef>
                <a:spcPct val="0"/>
              </a:spcBef>
              <a:buNone/>
            </a:pPr>
            <a:endParaRPr lang="ru-RU" b="1">
              <a:solidFill>
                <a:schemeClr val="accent6"/>
              </a:solidFill>
              <a:latin typeface="Roboto" panose="02000000000000000000" pitchFamily="2" charset="0"/>
              <a:ea typeface="Roboto" panose="02000000000000000000" pitchFamily="2" charset="0"/>
            </a:endParaRPr>
          </a:p>
        </p:txBody>
      </p:sp>
      <p:sp>
        <p:nvSpPr>
          <p:cNvPr id="27" name="Прямоугольник 26">
            <a:extLst>
              <a:ext uri="{FF2B5EF4-FFF2-40B4-BE49-F238E27FC236}">
                <a16:creationId xmlns:a16="http://schemas.microsoft.com/office/drawing/2014/main" id="{9ACE77A9-F509-AF43-9942-59E420D0A85A}"/>
              </a:ext>
            </a:extLst>
          </p:cNvPr>
          <p:cNvSpPr/>
          <p:nvPr/>
        </p:nvSpPr>
        <p:spPr>
          <a:xfrm>
            <a:off x="6685111" y="6419625"/>
            <a:ext cx="3089128" cy="584775"/>
          </a:xfrm>
          <a:prstGeom prst="rect">
            <a:avLst/>
          </a:prstGeom>
        </p:spPr>
        <p:txBody>
          <a:bodyPr vert="horz" lIns="0" tIns="45720" rIns="0" bIns="45720" rtlCol="0">
            <a:noAutofit/>
          </a:bodyPr>
          <a:lstStyle/>
          <a:p>
            <a:pPr defTabSz="1007943" rtl="0"/>
            <a:r>
              <a:rPr lang="en-GB" sz="1600" b="1" i="0" u="none" strike="noStrike">
                <a:solidFill>
                  <a:srgbClr val="0238A2"/>
                </a:solidFill>
                <a:highlight>
                  <a:srgbClr val="000000">
                    <a:alpha val="0"/>
                  </a:srgbClr>
                </a:highlight>
                <a:latin typeface="Roboto"/>
                <a:ea typeface="Roboto"/>
                <a:cs typeface="Lato"/>
              </a:rPr>
              <a:t>17+ </a:t>
            </a:r>
            <a:br>
              <a:rPr lang="en-GB" sz="1600" b="1" i="0" u="none" strike="noStrike">
                <a:solidFill>
                  <a:srgbClr val="0238A2"/>
                </a:solidFill>
                <a:highlight>
                  <a:srgbClr val="000000">
                    <a:alpha val="0"/>
                  </a:srgbClr>
                </a:highlight>
                <a:latin typeface="Roboto"/>
                <a:ea typeface="Roboto"/>
                <a:cs typeface="Lato"/>
              </a:rPr>
            </a:br>
            <a:r>
              <a:rPr lang="en-GB" sz="1600" b="1" i="0" u="none" strike="noStrike">
                <a:solidFill>
                  <a:srgbClr val="0238A2"/>
                </a:solidFill>
                <a:highlight>
                  <a:srgbClr val="000000">
                    <a:alpha val="0"/>
                  </a:srgbClr>
                </a:highlight>
                <a:latin typeface="Roboto"/>
                <a:ea typeface="Roboto"/>
                <a:cs typeface="Lato"/>
              </a:rPr>
              <a:t>immunization activities</a:t>
            </a:r>
          </a:p>
        </p:txBody>
      </p:sp>
      <p:cxnSp>
        <p:nvCxnSpPr>
          <p:cNvPr id="6" name="Прямая соединительная линия 5"/>
          <p:cNvCxnSpPr/>
          <p:nvPr/>
        </p:nvCxnSpPr>
        <p:spPr>
          <a:xfrm>
            <a:off x="6678814" y="552242"/>
            <a:ext cx="3095424"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2" name="Прямая соединительная линия 21"/>
          <p:cNvCxnSpPr/>
          <p:nvPr/>
        </p:nvCxnSpPr>
        <p:spPr>
          <a:xfrm>
            <a:off x="6685111" y="1901872"/>
            <a:ext cx="3095424" cy="0"/>
          </a:xfrm>
          <a:prstGeom prst="line">
            <a:avLst/>
          </a:prstGeom>
          <a:ln w="285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43736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FE6595CB-FF38-104E-AF1A-92CA963B1D02}"/>
              </a:ext>
            </a:extLst>
          </p:cNvPr>
          <p:cNvSpPr/>
          <p:nvPr/>
        </p:nvSpPr>
        <p:spPr>
          <a:xfrm>
            <a:off x="4904646" y="-9940"/>
            <a:ext cx="5787168" cy="7653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dirty="0">
                <a:highlight>
                  <a:srgbClr val="000000">
                    <a:alpha val="0"/>
                  </a:srgbClr>
                </a:highlight>
                <a:latin typeface="Roboto"/>
                <a:ea typeface="Roboto"/>
              </a:rPr>
              <a:t>22</a:t>
            </a:r>
            <a:endParaRPr lang="ru-RU" b="1" dirty="0">
              <a:latin typeface="Roboto" panose="02000000000000000000" pitchFamily="2" charset="0"/>
              <a:ea typeface="Roboto" panose="02000000000000000000" pitchFamily="2" charset="0"/>
            </a:endParaRPr>
          </a:p>
        </p:txBody>
      </p:sp>
      <p:pic>
        <p:nvPicPr>
          <p:cNvPr id="9" name="Рисунок 8">
            <a:extLst>
              <a:ext uri="{FF2B5EF4-FFF2-40B4-BE49-F238E27FC236}">
                <a16:creationId xmlns:a16="http://schemas.microsoft.com/office/drawing/2014/main" id="{4CBC7AA2-8F33-214C-AAF5-0F92FA571F76}"/>
              </a:ext>
            </a:extLst>
          </p:cNvPr>
          <p:cNvPicPr>
            <a:picLocks noChangeAspect="1"/>
          </p:cNvPicPr>
          <p:nvPr/>
        </p:nvPicPr>
        <p:blipFill>
          <a:blip r:embed="rId2"/>
          <a:srcRect t="54834"/>
          <a:stretch>
            <a:fillRect/>
          </a:stretch>
        </p:blipFill>
        <p:spPr>
          <a:xfrm>
            <a:off x="3095426" y="5540380"/>
            <a:ext cx="3784600" cy="1709355"/>
          </a:xfrm>
          <a:prstGeom prst="rect">
            <a:avLst/>
          </a:prstGeom>
        </p:spPr>
      </p:pic>
      <p:sp>
        <p:nvSpPr>
          <p:cNvPr id="15" name="Объект 14">
            <a:extLst>
              <a:ext uri="{FF2B5EF4-FFF2-40B4-BE49-F238E27FC236}">
                <a16:creationId xmlns:a16="http://schemas.microsoft.com/office/drawing/2014/main" id="{31412F04-69BC-5D4D-850E-B71F06363C1B}"/>
              </a:ext>
            </a:extLst>
          </p:cNvPr>
          <p:cNvSpPr>
            <a:spLocks noGrp="1"/>
          </p:cNvSpPr>
          <p:nvPr>
            <p:ph idx="1"/>
          </p:nvPr>
        </p:nvSpPr>
        <p:spPr>
          <a:xfrm>
            <a:off x="5817799" y="1453020"/>
            <a:ext cx="3956439" cy="5355938"/>
          </a:xfrm>
        </p:spPr>
        <p:txBody>
          <a:bodyPr>
            <a:noAutofit/>
          </a:bodyPr>
          <a:lstStyle/>
          <a:p>
            <a:pPr rtl="0">
              <a:lnSpc>
                <a:spcPct val="100000"/>
              </a:lnSpc>
              <a:spcBef>
                <a:spcPct val="0"/>
              </a:spcBef>
              <a:spcAft>
                <a:spcPts val="1200"/>
              </a:spcAft>
            </a:pPr>
            <a:r>
              <a:rPr lang="en-GB" sz="1200" b="0" i="0" u="none" strike="noStrike" dirty="0">
                <a:solidFill>
                  <a:srgbClr val="FFFFFF"/>
                </a:solidFill>
                <a:highlight>
                  <a:srgbClr val="000000">
                    <a:alpha val="0"/>
                  </a:srgbClr>
                </a:highlight>
                <a:latin typeface="Roboto"/>
                <a:ea typeface="Roboto"/>
              </a:rPr>
              <a:t>SPA </a:t>
            </a:r>
            <a:r>
              <a:rPr lang="en-GB" sz="1200" b="0" i="0" u="none" strike="noStrike" dirty="0" err="1">
                <a:solidFill>
                  <a:srgbClr val="FFFFFF"/>
                </a:solidFill>
                <a:highlight>
                  <a:srgbClr val="000000">
                    <a:alpha val="0"/>
                  </a:srgbClr>
                </a:highlight>
                <a:latin typeface="Roboto"/>
                <a:ea typeface="Roboto"/>
              </a:rPr>
              <a:t>Microgen</a:t>
            </a:r>
            <a:r>
              <a:rPr lang="en-GB" sz="1200" b="0" i="0" u="none" strike="noStrike" dirty="0">
                <a:solidFill>
                  <a:srgbClr val="FFFFFF"/>
                </a:solidFill>
                <a:highlight>
                  <a:srgbClr val="000000">
                    <a:alpha val="0"/>
                  </a:srgbClr>
                </a:highlight>
                <a:latin typeface="Roboto"/>
                <a:ea typeface="Roboto"/>
              </a:rPr>
              <a:t> JSC has been awarded for the development of domestic pharmaceutical production </a:t>
            </a:r>
            <a:br>
              <a:rPr lang="en-GB" sz="1200" b="0" i="0" u="none" strike="noStrike" dirty="0">
                <a:solidFill>
                  <a:srgbClr val="FFFFFF"/>
                </a:solidFill>
                <a:highlight>
                  <a:srgbClr val="000000">
                    <a:alpha val="0"/>
                  </a:srgbClr>
                </a:highlight>
                <a:latin typeface="Roboto"/>
                <a:ea typeface="Roboto"/>
              </a:rPr>
            </a:br>
            <a:r>
              <a:rPr lang="en-GB" sz="1200" b="0" i="0" u="none" strike="noStrike" dirty="0">
                <a:solidFill>
                  <a:srgbClr val="FFFFFF"/>
                </a:solidFill>
                <a:highlight>
                  <a:srgbClr val="000000">
                    <a:alpha val="0"/>
                  </a:srgbClr>
                </a:highlight>
                <a:latin typeface="Roboto"/>
                <a:ea typeface="Roboto"/>
              </a:rPr>
              <a:t>in the area of pharmaceuticals and medicine</a:t>
            </a:r>
          </a:p>
          <a:p>
            <a:pPr rtl="0">
              <a:lnSpc>
                <a:spcPct val="100000"/>
              </a:lnSpc>
              <a:spcBef>
                <a:spcPct val="0"/>
              </a:spcBef>
              <a:spcAft>
                <a:spcPts val="1200"/>
              </a:spcAft>
            </a:pPr>
            <a:r>
              <a:rPr lang="en-GB" sz="1200" b="0" i="0" u="none" strike="noStrike" dirty="0">
                <a:solidFill>
                  <a:srgbClr val="FFFFFF"/>
                </a:solidFill>
                <a:highlight>
                  <a:srgbClr val="000000">
                    <a:alpha val="0"/>
                  </a:srgbClr>
                </a:highlight>
                <a:latin typeface="Roboto"/>
                <a:ea typeface="Roboto"/>
              </a:rPr>
              <a:t>Winner of the </a:t>
            </a:r>
            <a:r>
              <a:rPr lang="en-GB" sz="1200" b="1" i="0" u="none" strike="noStrike" dirty="0">
                <a:solidFill>
                  <a:srgbClr val="FFFFFF"/>
                </a:solidFill>
                <a:highlight>
                  <a:srgbClr val="000000">
                    <a:alpha val="0"/>
                  </a:srgbClr>
                </a:highlight>
                <a:latin typeface="Roboto"/>
                <a:ea typeface="Roboto"/>
              </a:rPr>
              <a:t>"Time of Innovation-2018"</a:t>
            </a:r>
            <a:r>
              <a:rPr lang="en-GB" sz="1200" b="0" i="0" u="none" strike="noStrike" dirty="0">
                <a:solidFill>
                  <a:srgbClr val="FFFFFF"/>
                </a:solidFill>
                <a:highlight>
                  <a:srgbClr val="000000">
                    <a:alpha val="0"/>
                  </a:srgbClr>
                </a:highlight>
                <a:latin typeface="Roboto"/>
                <a:ea typeface="Roboto"/>
              </a:rPr>
              <a:t> Award </a:t>
            </a:r>
            <a:br>
              <a:rPr lang="en-GB" sz="1200" b="0" i="0" u="none" strike="noStrike" dirty="0">
                <a:solidFill>
                  <a:srgbClr val="FFFFFF"/>
                </a:solidFill>
                <a:highlight>
                  <a:srgbClr val="000000">
                    <a:alpha val="0"/>
                  </a:srgbClr>
                </a:highlight>
                <a:latin typeface="Roboto"/>
                <a:ea typeface="Roboto"/>
              </a:rPr>
            </a:br>
            <a:r>
              <a:rPr lang="en-GB" sz="1200" b="0" i="0" u="none" strike="noStrike" dirty="0">
                <a:solidFill>
                  <a:srgbClr val="FFFFFF"/>
                </a:solidFill>
                <a:highlight>
                  <a:srgbClr val="000000">
                    <a:alpha val="0"/>
                  </a:srgbClr>
                </a:highlight>
                <a:latin typeface="Roboto"/>
                <a:ea typeface="Roboto"/>
              </a:rPr>
              <a:t>for the development of five-component vaccines </a:t>
            </a:r>
          </a:p>
          <a:p>
            <a:pPr rtl="0">
              <a:lnSpc>
                <a:spcPct val="100000"/>
              </a:lnSpc>
              <a:spcBef>
                <a:spcPct val="0"/>
              </a:spcBef>
              <a:spcAft>
                <a:spcPts val="1200"/>
              </a:spcAft>
            </a:pPr>
            <a:r>
              <a:rPr lang="en-GB" sz="1200" b="0" i="0" u="none" strike="noStrike" dirty="0">
                <a:solidFill>
                  <a:srgbClr val="FFFFFF"/>
                </a:solidFill>
                <a:highlight>
                  <a:srgbClr val="000000">
                    <a:alpha val="0"/>
                  </a:srgbClr>
                </a:highlight>
                <a:latin typeface="Roboto"/>
                <a:ea typeface="Roboto"/>
              </a:rPr>
              <a:t>Winner of the National Award in the area of import substitution </a:t>
            </a:r>
            <a:r>
              <a:rPr lang="en-GB" sz="1200" b="1" i="0" u="none" strike="noStrike" dirty="0">
                <a:solidFill>
                  <a:srgbClr val="FFFFFF"/>
                </a:solidFill>
                <a:highlight>
                  <a:srgbClr val="000000">
                    <a:alpha val="0"/>
                  </a:srgbClr>
                </a:highlight>
                <a:latin typeface="Roboto"/>
                <a:ea typeface="Roboto"/>
              </a:rPr>
              <a:t>"Priority-2018"</a:t>
            </a:r>
            <a:r>
              <a:rPr lang="en-GB" sz="1200" b="0" i="0" u="none" strike="noStrike" dirty="0">
                <a:solidFill>
                  <a:srgbClr val="FFFFFF"/>
                </a:solidFill>
                <a:highlight>
                  <a:srgbClr val="000000">
                    <a:alpha val="0"/>
                  </a:srgbClr>
                </a:highlight>
                <a:latin typeface="Roboto"/>
                <a:ea typeface="Roboto"/>
              </a:rPr>
              <a:t> — </a:t>
            </a:r>
            <a:br>
              <a:rPr lang="en-GB" sz="1200" b="0" i="0" u="none" strike="noStrike" dirty="0">
                <a:solidFill>
                  <a:srgbClr val="FFFFFF"/>
                </a:solidFill>
                <a:highlight>
                  <a:srgbClr val="000000">
                    <a:alpha val="0"/>
                  </a:srgbClr>
                </a:highlight>
                <a:latin typeface="Roboto"/>
                <a:ea typeface="Roboto"/>
              </a:rPr>
            </a:br>
            <a:r>
              <a:rPr lang="en-GB" sz="1200" b="0" i="0" u="none" strike="noStrike" dirty="0">
                <a:solidFill>
                  <a:srgbClr val="FFFFFF"/>
                </a:solidFill>
                <a:highlight>
                  <a:srgbClr val="000000">
                    <a:alpha val="0"/>
                  </a:srgbClr>
                </a:highlight>
                <a:latin typeface="Roboto"/>
                <a:ea typeface="Roboto"/>
              </a:rPr>
              <a:t>the first Russian botulinum toxin Relatox </a:t>
            </a:r>
          </a:p>
          <a:p>
            <a:pPr rtl="0">
              <a:lnSpc>
                <a:spcPct val="100000"/>
              </a:lnSpc>
              <a:spcBef>
                <a:spcPct val="0"/>
              </a:spcBef>
              <a:spcAft>
                <a:spcPts val="1200"/>
              </a:spcAft>
            </a:pPr>
            <a:r>
              <a:rPr lang="en-GB" sz="1200" b="0" i="0" u="none" strike="noStrike" dirty="0">
                <a:solidFill>
                  <a:srgbClr val="FFFFFF"/>
                </a:solidFill>
                <a:highlight>
                  <a:srgbClr val="000000">
                    <a:alpha val="0"/>
                  </a:srgbClr>
                </a:highlight>
                <a:latin typeface="Roboto"/>
                <a:ea typeface="Roboto"/>
              </a:rPr>
              <a:t>SPA </a:t>
            </a:r>
            <a:r>
              <a:rPr lang="en-GB" sz="1200" b="0" i="0" u="none" strike="noStrike" dirty="0" err="1">
                <a:solidFill>
                  <a:srgbClr val="FFFFFF"/>
                </a:solidFill>
                <a:highlight>
                  <a:srgbClr val="000000">
                    <a:alpha val="0"/>
                  </a:srgbClr>
                </a:highlight>
                <a:latin typeface="Roboto"/>
                <a:ea typeface="Roboto"/>
              </a:rPr>
              <a:t>Microgen</a:t>
            </a:r>
            <a:r>
              <a:rPr lang="en-GB" sz="1200" b="0" i="0" u="none" strike="noStrike" dirty="0">
                <a:solidFill>
                  <a:srgbClr val="FFFFFF"/>
                </a:solidFill>
                <a:highlight>
                  <a:srgbClr val="000000">
                    <a:alpha val="0"/>
                  </a:srgbClr>
                </a:highlight>
                <a:latin typeface="Roboto"/>
                <a:ea typeface="Roboto"/>
              </a:rPr>
              <a:t> JSC has been awarded for its contribution to the improvement of health of employees of the military-industrial complex </a:t>
            </a:r>
          </a:p>
          <a:p>
            <a:pPr rtl="0">
              <a:lnSpc>
                <a:spcPct val="100000"/>
              </a:lnSpc>
              <a:spcBef>
                <a:spcPct val="0"/>
              </a:spcBef>
              <a:spcAft>
                <a:spcPts val="1200"/>
              </a:spcAft>
            </a:pPr>
            <a:r>
              <a:rPr lang="en-GB" sz="1200" b="0" i="0" u="none" strike="noStrike" dirty="0">
                <a:solidFill>
                  <a:srgbClr val="FFFFFF"/>
                </a:solidFill>
                <a:highlight>
                  <a:srgbClr val="000000">
                    <a:alpha val="0"/>
                  </a:srgbClr>
                </a:highlight>
                <a:latin typeface="Roboto"/>
                <a:ea typeface="Roboto"/>
              </a:rPr>
              <a:t>Winner of the National Award in the area of import substitution and technology transfer </a:t>
            </a:r>
            <a:r>
              <a:rPr lang="en-GB" sz="1200" b="1" i="0" u="none" strike="noStrike" dirty="0">
                <a:solidFill>
                  <a:srgbClr val="FFFFFF"/>
                </a:solidFill>
                <a:highlight>
                  <a:srgbClr val="000000">
                    <a:alpha val="0"/>
                  </a:srgbClr>
                </a:highlight>
                <a:latin typeface="Roboto"/>
                <a:ea typeface="Roboto"/>
              </a:rPr>
              <a:t>"Priority – 2019" of three-component vaccine</a:t>
            </a:r>
            <a:r>
              <a:rPr lang="en-GB" sz="1200" b="0" i="0" u="none" strike="noStrike" dirty="0">
                <a:solidFill>
                  <a:srgbClr val="FFFFFF"/>
                </a:solidFill>
                <a:highlight>
                  <a:srgbClr val="000000">
                    <a:alpha val="0"/>
                  </a:srgbClr>
                </a:highlight>
                <a:latin typeface="Roboto"/>
                <a:ea typeface="Roboto"/>
              </a:rPr>
              <a:t> </a:t>
            </a:r>
            <a:r>
              <a:rPr lang="en-GB" sz="1200" b="1" i="0" u="none" strike="noStrike" dirty="0">
                <a:solidFill>
                  <a:srgbClr val="FFFFFF"/>
                </a:solidFill>
                <a:highlight>
                  <a:srgbClr val="000000">
                    <a:alpha val="0"/>
                  </a:srgbClr>
                </a:highlight>
                <a:latin typeface="Roboto"/>
                <a:ea typeface="Roboto"/>
              </a:rPr>
              <a:t>"</a:t>
            </a:r>
            <a:r>
              <a:rPr lang="en-GB" sz="1200" b="1" i="0" u="none" strike="noStrike" dirty="0" err="1">
                <a:solidFill>
                  <a:srgbClr val="FFFFFF"/>
                </a:solidFill>
                <a:highlight>
                  <a:srgbClr val="000000">
                    <a:alpha val="0"/>
                  </a:srgbClr>
                </a:highlight>
                <a:latin typeface="Roboto"/>
                <a:ea typeface="Roboto"/>
              </a:rPr>
              <a:t>Vaktrivir</a:t>
            </a:r>
            <a:r>
              <a:rPr lang="en-GB" sz="1200" b="1" i="0" u="none" strike="noStrike" dirty="0">
                <a:solidFill>
                  <a:srgbClr val="FFFFFF"/>
                </a:solidFill>
                <a:highlight>
                  <a:srgbClr val="000000">
                    <a:alpha val="0"/>
                  </a:srgbClr>
                </a:highlight>
                <a:latin typeface="Roboto"/>
                <a:ea typeface="Roboto"/>
              </a:rPr>
              <a:t>"</a:t>
            </a:r>
            <a:endParaRPr lang="ru-RU" sz="1200" dirty="0">
              <a:solidFill>
                <a:schemeClr val="bg1"/>
              </a:solidFill>
              <a:latin typeface="Roboto" panose="02000000000000000000" pitchFamily="2" charset="0"/>
              <a:ea typeface="Roboto" panose="02000000000000000000" pitchFamily="2" charset="0"/>
            </a:endParaRPr>
          </a:p>
          <a:p>
            <a:pPr rtl="0">
              <a:lnSpc>
                <a:spcPct val="100000"/>
              </a:lnSpc>
              <a:spcBef>
                <a:spcPct val="0"/>
              </a:spcBef>
              <a:spcAft>
                <a:spcPts val="1200"/>
              </a:spcAft>
            </a:pPr>
            <a:r>
              <a:rPr lang="en-GB" sz="1200" b="0" i="0" u="none" strike="noStrike" dirty="0">
                <a:solidFill>
                  <a:srgbClr val="FFFFFF"/>
                </a:solidFill>
                <a:highlight>
                  <a:srgbClr val="000000">
                    <a:alpha val="0"/>
                  </a:srgbClr>
                </a:highlight>
                <a:latin typeface="Roboto"/>
                <a:ea typeface="Roboto"/>
              </a:rPr>
              <a:t>Winner of the All-Russian Award in import substitution</a:t>
            </a:r>
            <a:r>
              <a:rPr lang="en-GB" sz="1200" b="1" i="0" u="none" strike="noStrike" dirty="0">
                <a:solidFill>
                  <a:srgbClr val="FFFFFF"/>
                </a:solidFill>
                <a:highlight>
                  <a:srgbClr val="000000">
                    <a:alpha val="0"/>
                  </a:srgbClr>
                </a:highlight>
                <a:latin typeface="Roboto"/>
                <a:ea typeface="Roboto"/>
              </a:rPr>
              <a:t> "Project Leader"</a:t>
            </a:r>
            <a:endParaRPr lang="ru-RU" sz="1200" dirty="0">
              <a:solidFill>
                <a:schemeClr val="bg1"/>
              </a:solidFill>
              <a:latin typeface="Roboto" panose="02000000000000000000" pitchFamily="2" charset="0"/>
              <a:ea typeface="Roboto" panose="02000000000000000000" pitchFamily="2" charset="0"/>
            </a:endParaRPr>
          </a:p>
          <a:p>
            <a:pPr rtl="0">
              <a:lnSpc>
                <a:spcPct val="100000"/>
              </a:lnSpc>
              <a:spcBef>
                <a:spcPct val="0"/>
              </a:spcBef>
              <a:spcAft>
                <a:spcPts val="1200"/>
              </a:spcAft>
            </a:pPr>
            <a:r>
              <a:rPr lang="en-GB" sz="1200" b="0" i="0" u="none" strike="noStrike" dirty="0">
                <a:solidFill>
                  <a:srgbClr val="FFFFFF"/>
                </a:solidFill>
                <a:highlight>
                  <a:srgbClr val="000000">
                    <a:alpha val="0"/>
                  </a:srgbClr>
                </a:highlight>
                <a:latin typeface="Roboto"/>
                <a:ea typeface="Roboto"/>
              </a:rPr>
              <a:t>Winner of the All-Russian Award </a:t>
            </a:r>
            <a:br>
              <a:rPr lang="en-GB" sz="1200" b="0" i="0" u="none" strike="noStrike" dirty="0">
                <a:solidFill>
                  <a:srgbClr val="FFFFFF"/>
                </a:solidFill>
                <a:highlight>
                  <a:srgbClr val="000000">
                    <a:alpha val="0"/>
                  </a:srgbClr>
                </a:highlight>
                <a:latin typeface="Roboto"/>
                <a:ea typeface="Roboto"/>
              </a:rPr>
            </a:br>
            <a:r>
              <a:rPr lang="en-GB" sz="1200" b="0" i="0" u="none" strike="noStrike" dirty="0">
                <a:solidFill>
                  <a:srgbClr val="FFFFFF"/>
                </a:solidFill>
                <a:highlight>
                  <a:srgbClr val="000000">
                    <a:alpha val="0"/>
                  </a:srgbClr>
                </a:highlight>
                <a:latin typeface="Roboto"/>
                <a:ea typeface="Roboto"/>
              </a:rPr>
              <a:t>in import substitution</a:t>
            </a:r>
            <a:br>
              <a:rPr lang="en-GB" sz="1200" b="0" i="0" u="none" strike="noStrike" dirty="0">
                <a:solidFill>
                  <a:srgbClr val="FFFFFF"/>
                </a:solidFill>
                <a:highlight>
                  <a:srgbClr val="000000">
                    <a:alpha val="0"/>
                  </a:srgbClr>
                </a:highlight>
                <a:latin typeface="Roboto"/>
                <a:ea typeface="Roboto"/>
              </a:rPr>
            </a:br>
            <a:r>
              <a:rPr lang="en-GB" sz="1200" b="0" i="0" u="none" strike="noStrike" dirty="0">
                <a:solidFill>
                  <a:srgbClr val="FFFFFF"/>
                </a:solidFill>
                <a:highlight>
                  <a:srgbClr val="000000">
                    <a:alpha val="0"/>
                  </a:srgbClr>
                </a:highlight>
                <a:latin typeface="Roboto"/>
                <a:ea typeface="Roboto"/>
              </a:rPr>
              <a:t> </a:t>
            </a:r>
            <a:r>
              <a:rPr lang="en-GB" sz="1200" b="1" i="0" u="none" strike="noStrike" dirty="0">
                <a:solidFill>
                  <a:srgbClr val="FFFFFF"/>
                </a:solidFill>
                <a:highlight>
                  <a:srgbClr val="000000">
                    <a:alpha val="0"/>
                  </a:srgbClr>
                </a:highlight>
                <a:latin typeface="Roboto"/>
                <a:ea typeface="Roboto"/>
              </a:rPr>
              <a:t>"Project Leader" in the category "Medicine"</a:t>
            </a:r>
            <a:endParaRPr lang="ru-RU" sz="1200" dirty="0">
              <a:solidFill>
                <a:schemeClr val="bg1"/>
              </a:solidFill>
              <a:latin typeface="Roboto" panose="02000000000000000000" pitchFamily="2" charset="0"/>
              <a:ea typeface="Roboto" panose="02000000000000000000" pitchFamily="2" charset="0"/>
            </a:endParaRPr>
          </a:p>
        </p:txBody>
      </p:sp>
      <p:sp>
        <p:nvSpPr>
          <p:cNvPr id="20" name="Заголовок 1">
            <a:extLst>
              <a:ext uri="{FF2B5EF4-FFF2-40B4-BE49-F238E27FC236}">
                <a16:creationId xmlns:a16="http://schemas.microsoft.com/office/drawing/2014/main" id="{6B228817-7400-6243-B096-80F95001A83D}"/>
              </a:ext>
            </a:extLst>
          </p:cNvPr>
          <p:cNvSpPr txBox="1"/>
          <p:nvPr/>
        </p:nvSpPr>
        <p:spPr>
          <a:xfrm>
            <a:off x="917575" y="1164617"/>
            <a:ext cx="3782640" cy="2416629"/>
          </a:xfrm>
          <a:prstGeom prst="rect">
            <a:avLst/>
          </a:prstGeom>
        </p:spPr>
        <p:txBody>
          <a:bodyPr vert="horz" lIns="0" tIns="45720" rIns="0" bIns="45720" rtlCol="0" anchor="ctr">
            <a:noAutofit/>
          </a:bodyPr>
          <a:lstStyle>
            <a:lvl1pPr algn="l" defTabSz="1007943" rtl="0" eaLnBrk="1" latinLnBrk="0" hangingPunct="1">
              <a:lnSpc>
                <a:spcPct val="90000"/>
              </a:lnSpc>
              <a:spcBef>
                <a:spcPct val="0"/>
              </a:spcBef>
              <a:buNone/>
              <a:defRPr sz="3600" b="1" i="0" kern="1200">
                <a:solidFill>
                  <a:schemeClr val="tx1"/>
                </a:solidFill>
                <a:latin typeface="HeliosCond" panose="020B0500000000000000" pitchFamily="34" charset="0"/>
                <a:ea typeface="+mj-ea"/>
                <a:cs typeface="Helios" pitchFamily="82" charset="0"/>
              </a:defRPr>
            </a:lvl1pPr>
          </a:lstStyle>
          <a:p>
            <a:pPr rtl="0">
              <a:lnSpc>
                <a:spcPct val="100000"/>
              </a:lnSpc>
            </a:pPr>
            <a:r>
              <a:rPr lang="en-GB" sz="1800" i="0" u="none" strike="noStrike" dirty="0">
                <a:highlight>
                  <a:srgbClr val="000000">
                    <a:alpha val="0"/>
                  </a:srgbClr>
                </a:highlight>
                <a:latin typeface="Roboto Condensed"/>
                <a:ea typeface="Roboto Condensed"/>
                <a:cs typeface="Adobe Devanagari"/>
              </a:rPr>
              <a:t>SPA MICROGEN JSC</a:t>
            </a:r>
            <a:r>
              <a:rPr lang="en-GB" sz="1800" b="1" i="0" u="none" strike="noStrike" dirty="0">
                <a:highlight>
                  <a:srgbClr val="000000">
                    <a:alpha val="0"/>
                  </a:srgbClr>
                </a:highlight>
                <a:latin typeface="Roboto Condensed"/>
                <a:ea typeface="Roboto Condensed"/>
                <a:cs typeface="Adobe Devanagari"/>
              </a:rPr>
              <a:t>  </a:t>
            </a:r>
          </a:p>
          <a:p>
            <a:pPr rtl="0">
              <a:lnSpc>
                <a:spcPct val="100000"/>
              </a:lnSpc>
            </a:pPr>
            <a:r>
              <a:rPr lang="en-GB" sz="1800" b="1" i="0" u="none" strike="noStrike" dirty="0">
                <a:highlight>
                  <a:srgbClr val="000000">
                    <a:alpha val="0"/>
                  </a:srgbClr>
                </a:highlight>
                <a:latin typeface="Roboto Condensed"/>
                <a:ea typeface="Roboto Condensed"/>
                <a:cs typeface="Adobe Devanagari"/>
              </a:rPr>
              <a:t>IN THE COURSE OF ITS DEVELOPMENT </a:t>
            </a:r>
          </a:p>
          <a:p>
            <a:pPr rtl="0">
              <a:lnSpc>
                <a:spcPct val="100000"/>
              </a:lnSpc>
            </a:pPr>
            <a:r>
              <a:rPr lang="en-GB" sz="1800" b="1" i="0" u="none" strike="noStrike" dirty="0">
                <a:highlight>
                  <a:srgbClr val="000000">
                    <a:alpha val="0"/>
                  </a:srgbClr>
                </a:highlight>
                <a:latin typeface="Roboto Condensed"/>
                <a:ea typeface="Roboto Condensed"/>
                <a:cs typeface="Adobe Devanagari"/>
              </a:rPr>
              <a:t>HAS REPEATEDLY BECAME </a:t>
            </a:r>
          </a:p>
          <a:p>
            <a:pPr rtl="0">
              <a:lnSpc>
                <a:spcPct val="100000"/>
              </a:lnSpc>
            </a:pPr>
            <a:r>
              <a:rPr lang="en-GB" sz="1800" b="1" i="0" u="none" strike="noStrike" dirty="0">
                <a:highlight>
                  <a:srgbClr val="000000">
                    <a:alpha val="0"/>
                  </a:srgbClr>
                </a:highlight>
                <a:latin typeface="Roboto Condensed"/>
                <a:ea typeface="Roboto Condensed"/>
                <a:cs typeface="Adobe Devanagari"/>
              </a:rPr>
              <a:t>THE WINNER OF NATIONAL </a:t>
            </a:r>
          </a:p>
          <a:p>
            <a:pPr rtl="0">
              <a:lnSpc>
                <a:spcPct val="100000"/>
              </a:lnSpc>
            </a:pPr>
            <a:r>
              <a:rPr lang="en-GB" sz="1800" b="1" i="0" u="none" strike="noStrike" dirty="0">
                <a:highlight>
                  <a:srgbClr val="000000">
                    <a:alpha val="0"/>
                  </a:srgbClr>
                </a:highlight>
                <a:latin typeface="Roboto Condensed"/>
                <a:ea typeface="Roboto Condensed"/>
                <a:cs typeface="Adobe Devanagari"/>
              </a:rPr>
              <a:t>COMPETITIONS AND RECEIVED </a:t>
            </a:r>
          </a:p>
          <a:p>
            <a:pPr rtl="0">
              <a:lnSpc>
                <a:spcPct val="100000"/>
              </a:lnSpc>
            </a:pPr>
            <a:r>
              <a:rPr lang="en-GB" sz="1800" b="1" i="0" u="none" strike="noStrike" dirty="0">
                <a:highlight>
                  <a:srgbClr val="000000">
                    <a:alpha val="0"/>
                  </a:srgbClr>
                </a:highlight>
                <a:latin typeface="Roboto Condensed"/>
                <a:ea typeface="Roboto Condensed"/>
                <a:cs typeface="Adobe Devanagari"/>
              </a:rPr>
              <a:t>GOVERNMENT AWARDS </a:t>
            </a:r>
          </a:p>
        </p:txBody>
      </p:sp>
      <p:pic>
        <p:nvPicPr>
          <p:cNvPr id="23" name="Рисунок 22">
            <a:extLst>
              <a:ext uri="{FF2B5EF4-FFF2-40B4-BE49-F238E27FC236}">
                <a16:creationId xmlns:a16="http://schemas.microsoft.com/office/drawing/2014/main" id="{ADD23D56-C156-A54A-911C-0C2CCB3A0809}"/>
              </a:ext>
            </a:extLst>
          </p:cNvPr>
          <p:cNvPicPr>
            <a:picLocks noChangeAspect="1"/>
          </p:cNvPicPr>
          <p:nvPr/>
        </p:nvPicPr>
        <p:blipFill>
          <a:blip r:embed="rId3"/>
          <a:srcRect l="47723" b="29391"/>
          <a:stretch>
            <a:fillRect/>
          </a:stretch>
        </p:blipFill>
        <p:spPr>
          <a:xfrm>
            <a:off x="-1" y="5562997"/>
            <a:ext cx="2901307" cy="1990742"/>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23" y="3373152"/>
            <a:ext cx="1324784" cy="1324784"/>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2199" y="3373154"/>
            <a:ext cx="964649" cy="1324784"/>
          </a:xfrm>
          <a:prstGeom prst="rect">
            <a:avLst/>
          </a:prstGeom>
        </p:spPr>
      </p:pic>
      <p:pic>
        <p:nvPicPr>
          <p:cNvPr id="19" name="Рисунок 18">
            <a:extLst>
              <a:ext uri="{FF2B5EF4-FFF2-40B4-BE49-F238E27FC236}">
                <a16:creationId xmlns:a16="http://schemas.microsoft.com/office/drawing/2014/main" id="{1BFFC5B0-E0D6-5C4B-AE27-74EA4B268385}"/>
              </a:ext>
            </a:extLst>
          </p:cNvPr>
          <p:cNvPicPr>
            <a:picLocks noChangeAspect="1"/>
          </p:cNvPicPr>
          <p:nvPr/>
        </p:nvPicPr>
        <p:blipFill>
          <a:blip r:embed="rId2"/>
          <a:srcRect l="78723" b="31898"/>
          <a:stretch>
            <a:fillRect/>
          </a:stretch>
        </p:blipFill>
        <p:spPr>
          <a:xfrm>
            <a:off x="223974" y="20762"/>
            <a:ext cx="805250" cy="2577385"/>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rcRect l="3643" t="12105" r="8620" b="8773"/>
          <a:stretch>
            <a:fillRect/>
          </a:stretch>
        </p:blipFill>
        <p:spPr>
          <a:xfrm rot="5400000">
            <a:off x="1294789" y="3569152"/>
            <a:ext cx="1379113" cy="932784"/>
          </a:xfrm>
          <a:prstGeom prst="rect">
            <a:avLst/>
          </a:prstGeom>
        </p:spPr>
      </p:pic>
      <p:pic>
        <p:nvPicPr>
          <p:cNvPr id="13" name="Picture 3" descr="S:\Пресс служба\Фото\2018\Дипломы\Диплом от Минпромторга РФ.jpeg">
            <a:extLst>
              <a:ext uri="{FF2B5EF4-FFF2-40B4-BE49-F238E27FC236}">
                <a16:creationId xmlns:a16="http://schemas.microsoft.com/office/drawing/2014/main" id="{00709721-E7BE-4908-8DA6-BC651A703D8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60949" y="3373152"/>
            <a:ext cx="868360" cy="132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440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9">
            <a:extLst>
              <a:ext uri="{FF2B5EF4-FFF2-40B4-BE49-F238E27FC236}">
                <a16:creationId xmlns:a16="http://schemas.microsoft.com/office/drawing/2014/main" id="{502CCFFD-9285-6A4F-97FA-86AC39702A52}"/>
              </a:ext>
            </a:extLst>
          </p:cNvPr>
          <p:cNvSpPr>
            <a:spLocks noGrp="1"/>
          </p:cNvSpPr>
          <p:nvPr>
            <p:ph type="sldNum" sz="quarter" idx="4"/>
          </p:nvPr>
        </p:nvSpPr>
        <p:spPr>
          <a:xfrm>
            <a:off x="10080198" y="6871588"/>
            <a:ext cx="485258" cy="402483"/>
          </a:xfrm>
        </p:spPr>
        <p:txBody>
          <a:bodyPr>
            <a:noAutofit/>
          </a:bodyPr>
          <a:lstStyle/>
          <a:p>
            <a:pPr algn="ctr" rtl="0"/>
            <a:r>
              <a:rPr lang="en-GB" sz="1200" b="1" i="0" u="none" strike="noStrike" dirty="0">
                <a:highlight>
                  <a:srgbClr val="000000">
                    <a:alpha val="0"/>
                  </a:srgbClr>
                </a:highlight>
                <a:latin typeface="Roboto"/>
                <a:ea typeface="Roboto"/>
              </a:rPr>
              <a:t>3</a:t>
            </a:r>
            <a:endParaRPr lang="ru-RU" dirty="0">
              <a:latin typeface="Roboto" panose="02000000000000000000" pitchFamily="2" charset="0"/>
              <a:ea typeface="Roboto" panose="02000000000000000000" pitchFamily="2" charset="0"/>
            </a:endParaRPr>
          </a:p>
        </p:txBody>
      </p:sp>
      <p:pic>
        <p:nvPicPr>
          <p:cNvPr id="14" name="Рисунок 13">
            <a:extLst>
              <a:ext uri="{FF2B5EF4-FFF2-40B4-BE49-F238E27FC236}">
                <a16:creationId xmlns:a16="http://schemas.microsoft.com/office/drawing/2014/main" id="{0151084B-053B-0E42-915F-692D36A32645}"/>
              </a:ext>
            </a:extLst>
          </p:cNvPr>
          <p:cNvPicPr>
            <a:picLocks noChangeAspect="1"/>
          </p:cNvPicPr>
          <p:nvPr/>
        </p:nvPicPr>
        <p:blipFill>
          <a:blip r:embed="rId2"/>
          <a:srcRect t="67776" r="7303"/>
          <a:stretch>
            <a:fillRect/>
          </a:stretch>
        </p:blipFill>
        <p:spPr>
          <a:xfrm>
            <a:off x="5597525" y="-1"/>
            <a:ext cx="5096979" cy="900113"/>
          </a:xfrm>
          <a:prstGeom prst="rect">
            <a:avLst/>
          </a:prstGeom>
        </p:spPr>
      </p:pic>
      <p:pic>
        <p:nvPicPr>
          <p:cNvPr id="18" name="Рисунок 17">
            <a:extLst>
              <a:ext uri="{FF2B5EF4-FFF2-40B4-BE49-F238E27FC236}">
                <a16:creationId xmlns:a16="http://schemas.microsoft.com/office/drawing/2014/main" id="{1B722FA3-DB80-4347-B42D-8B49D6959C6E}"/>
              </a:ext>
            </a:extLst>
          </p:cNvPr>
          <p:cNvPicPr>
            <a:picLocks noChangeAspect="1"/>
          </p:cNvPicPr>
          <p:nvPr/>
        </p:nvPicPr>
        <p:blipFill>
          <a:blip r:embed="rId3"/>
          <a:srcRect t="81885" b="1108"/>
          <a:stretch>
            <a:fillRect/>
          </a:stretch>
        </p:blipFill>
        <p:spPr>
          <a:xfrm>
            <a:off x="4631601" y="-9939"/>
            <a:ext cx="3876934" cy="659350"/>
          </a:xfrm>
          <a:prstGeom prst="rect">
            <a:avLst/>
          </a:prstGeom>
        </p:spPr>
      </p:pic>
      <p:sp>
        <p:nvSpPr>
          <p:cNvPr id="3" name="Title 2">
            <a:extLst>
              <a:ext uri="{FF2B5EF4-FFF2-40B4-BE49-F238E27FC236}">
                <a16:creationId xmlns:a16="http://schemas.microsoft.com/office/drawing/2014/main" id="{FCE96D12-007B-1042-B2B4-64928592EE22}"/>
              </a:ext>
            </a:extLst>
          </p:cNvPr>
          <p:cNvSpPr>
            <a:spLocks noGrp="1"/>
          </p:cNvSpPr>
          <p:nvPr>
            <p:ph type="title"/>
          </p:nvPr>
        </p:nvSpPr>
        <p:spPr/>
        <p:txBody>
          <a:bodyPr>
            <a:noAutofit/>
          </a:bodyPr>
          <a:lstStyle/>
          <a:p>
            <a:pPr rtl="0"/>
            <a:r>
              <a:rPr lang="en-GB" sz="3600" b="1" i="0" u="none" strike="noStrike" dirty="0">
                <a:highlight>
                  <a:srgbClr val="000000">
                    <a:alpha val="0"/>
                  </a:srgbClr>
                </a:highlight>
                <a:latin typeface="Roboto Condensed"/>
                <a:ea typeface="Roboto Condensed"/>
              </a:rPr>
              <a:t>HISTORY OF DEVELOPMENT</a:t>
            </a:r>
            <a:endParaRPr lang="x-none" dirty="0">
              <a:latin typeface="Roboto Condensed" panose="02000000000000000000" pitchFamily="2" charset="0"/>
              <a:ea typeface="Roboto Condensed" panose="02000000000000000000" pitchFamily="2" charset="0"/>
            </a:endParaRPr>
          </a:p>
        </p:txBody>
      </p:sp>
      <p:sp>
        <p:nvSpPr>
          <p:cNvPr id="21" name="TextBox 20">
            <a:extLst>
              <a:ext uri="{FF2B5EF4-FFF2-40B4-BE49-F238E27FC236}">
                <a16:creationId xmlns:a16="http://schemas.microsoft.com/office/drawing/2014/main" id="{CDFDB566-F5E8-874C-B626-4B3A74605186}"/>
              </a:ext>
            </a:extLst>
          </p:cNvPr>
          <p:cNvSpPr txBox="1"/>
          <p:nvPr/>
        </p:nvSpPr>
        <p:spPr>
          <a:xfrm>
            <a:off x="735062" y="1435050"/>
            <a:ext cx="6200977" cy="584775"/>
          </a:xfrm>
          <a:prstGeom prst="rect">
            <a:avLst/>
          </a:prstGeom>
        </p:spPr>
        <p:txBody>
          <a:bodyPr vert="horz" lIns="0" tIns="45720" rIns="0" bIns="45720" rtlCol="0">
            <a:noAutofit/>
          </a:bodyPr>
          <a:lstStyle>
            <a:defPPr>
              <a:defRPr lang="en-US"/>
            </a:defPPr>
            <a:lvl1pPr indent="0" defTabSz="1007943">
              <a:lnSpc>
                <a:spcPct val="100000"/>
              </a:lnSpc>
              <a:spcBef>
                <a:spcPts val="1102"/>
              </a:spcBef>
              <a:buFont typeface="Arial" panose="020B0604020202020204" pitchFamily="34" charset="0"/>
              <a:buNone/>
              <a:defRPr sz="1600" b="0" i="0">
                <a:latin typeface="Lato" panose="020F0502020204030203" pitchFamily="34" charset="0"/>
                <a:cs typeface="Lato" panose="020F0502020204030203" pitchFamily="34" charset="0"/>
              </a:defRPr>
            </a:lvl1pPr>
            <a:lvl2pPr marL="755957"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2pPr>
            <a:lvl3pPr marL="1259929"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3pPr>
            <a:lvl4pPr marL="1763900"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4pPr>
            <a:lvl5pPr marL="2267872"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5pPr>
            <a:lvl6pPr marL="2771844" indent="-251986" defTabSz="1007943">
              <a:lnSpc>
                <a:spcPct val="90000"/>
              </a:lnSpc>
              <a:spcBef>
                <a:spcPts val="551"/>
              </a:spcBef>
              <a:buFont typeface="Arial" panose="020B0604020202020204" pitchFamily="34" charset="0"/>
              <a:buChar char="•"/>
              <a:defRPr sz="1984"/>
            </a:lvl6pPr>
            <a:lvl7pPr marL="3275815" indent="-251986" defTabSz="1007943">
              <a:lnSpc>
                <a:spcPct val="90000"/>
              </a:lnSpc>
              <a:spcBef>
                <a:spcPts val="551"/>
              </a:spcBef>
              <a:buFont typeface="Arial" panose="020B0604020202020204" pitchFamily="34" charset="0"/>
              <a:buChar char="•"/>
              <a:defRPr sz="1984"/>
            </a:lvl7pPr>
            <a:lvl8pPr marL="3779787" indent="-251986" defTabSz="1007943">
              <a:lnSpc>
                <a:spcPct val="90000"/>
              </a:lnSpc>
              <a:spcBef>
                <a:spcPts val="551"/>
              </a:spcBef>
              <a:buFont typeface="Arial" panose="020B0604020202020204" pitchFamily="34" charset="0"/>
              <a:buChar char="•"/>
              <a:defRPr sz="1984"/>
            </a:lvl8pPr>
            <a:lvl9pPr marL="4283758" indent="-251986" defTabSz="1007943">
              <a:lnSpc>
                <a:spcPct val="90000"/>
              </a:lnSpc>
              <a:spcBef>
                <a:spcPts val="551"/>
              </a:spcBef>
              <a:buFont typeface="Arial" panose="020B0604020202020204" pitchFamily="34" charset="0"/>
              <a:buChar char="•"/>
              <a:defRPr sz="1984"/>
            </a:lvl9pPr>
          </a:lstStyle>
          <a:p>
            <a:pPr rtl="0">
              <a:spcBef>
                <a:spcPct val="0"/>
              </a:spcBef>
            </a:pPr>
            <a:r>
              <a:rPr lang="en-GB" sz="1600" b="1" i="0" u="none" strike="noStrike" dirty="0">
                <a:solidFill>
                  <a:srgbClr val="009E59"/>
                </a:solidFill>
                <a:highlight>
                  <a:srgbClr val="000000">
                    <a:alpha val="0"/>
                  </a:srgbClr>
                </a:highlight>
                <a:latin typeface="Roboto"/>
                <a:ea typeface="Roboto"/>
              </a:rPr>
              <a:t>More than 120 years of </a:t>
            </a:r>
            <a:r>
              <a:rPr lang="en-GB" sz="1600" b="0" i="0" u="none" strike="noStrike" dirty="0">
                <a:highlight>
                  <a:srgbClr val="000000">
                    <a:alpha val="0"/>
                  </a:srgbClr>
                </a:highlight>
                <a:latin typeface="Roboto"/>
                <a:ea typeface="Roboto"/>
              </a:rPr>
              <a:t>development </a:t>
            </a:r>
          </a:p>
          <a:p>
            <a:pPr rtl="0">
              <a:spcBef>
                <a:spcPct val="0"/>
              </a:spcBef>
            </a:pPr>
            <a:r>
              <a:rPr lang="en-GB" sz="1600" b="0" i="0" u="none" strike="noStrike" dirty="0">
                <a:highlight>
                  <a:srgbClr val="000000">
                    <a:alpha val="0"/>
                  </a:srgbClr>
                </a:highlight>
                <a:latin typeface="Roboto"/>
                <a:ea typeface="Roboto"/>
              </a:rPr>
              <a:t>of immunobiotechnologies in Russia</a:t>
            </a:r>
          </a:p>
        </p:txBody>
      </p:sp>
      <p:cxnSp>
        <p:nvCxnSpPr>
          <p:cNvPr id="22" name="Прямая со стрелкой 8">
            <a:extLst>
              <a:ext uri="{FF2B5EF4-FFF2-40B4-BE49-F238E27FC236}">
                <a16:creationId xmlns:a16="http://schemas.microsoft.com/office/drawing/2014/main" id="{F11CCB3E-3854-9F49-9CB7-D85D72A72023}"/>
              </a:ext>
            </a:extLst>
          </p:cNvPr>
          <p:cNvCxnSpPr/>
          <p:nvPr/>
        </p:nvCxnSpPr>
        <p:spPr>
          <a:xfrm flipV="1">
            <a:off x="735062" y="3039056"/>
            <a:ext cx="9039176" cy="1711062"/>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9">
            <a:extLst>
              <a:ext uri="{FF2B5EF4-FFF2-40B4-BE49-F238E27FC236}">
                <a16:creationId xmlns:a16="http://schemas.microsoft.com/office/drawing/2014/main" id="{2A2614E0-C80F-0F49-BFF6-90E78B76F147}"/>
              </a:ext>
            </a:extLst>
          </p:cNvPr>
          <p:cNvCxnSpPr/>
          <p:nvPr/>
        </p:nvCxnSpPr>
        <p:spPr>
          <a:xfrm flipV="1">
            <a:off x="735062" y="3177540"/>
            <a:ext cx="9039176" cy="1729291"/>
          </a:xfrm>
          <a:prstGeom prst="straightConnector1">
            <a:avLst/>
          </a:prstGeom>
          <a:ln w="444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8DCC805-F12B-E841-BB12-F24BF60E0154}"/>
              </a:ext>
            </a:extLst>
          </p:cNvPr>
          <p:cNvSpPr txBox="1"/>
          <p:nvPr/>
        </p:nvSpPr>
        <p:spPr>
          <a:xfrm>
            <a:off x="748783" y="3455507"/>
            <a:ext cx="1769641" cy="918200"/>
          </a:xfrm>
          <a:prstGeom prst="rect">
            <a:avLst/>
          </a:prstGeom>
          <a:noFill/>
        </p:spPr>
        <p:txBody>
          <a:bodyPr wrap="square" lIns="0" rIns="0" rtlCol="0">
            <a:noAutofit/>
          </a:bodyPr>
          <a:lstStyle/>
          <a:p>
            <a:pPr rtl="0">
              <a:spcAft>
                <a:spcPts val="200"/>
              </a:spcAft>
            </a:pPr>
            <a:r>
              <a:rPr lang="en-GB" sz="1600" b="1" i="0" u="none" strike="noStrike" dirty="0">
                <a:solidFill>
                  <a:srgbClr val="035CA8"/>
                </a:solidFill>
                <a:highlight>
                  <a:srgbClr val="000000">
                    <a:alpha val="0"/>
                  </a:srgbClr>
                </a:highlight>
                <a:latin typeface="Roboto Condensed"/>
                <a:ea typeface="Roboto Condensed"/>
                <a:cs typeface="Arial"/>
              </a:rPr>
              <a:t>1890</a:t>
            </a:r>
            <a:r>
              <a:rPr lang="en-GB" sz="1600" b="1" i="0" u="none" strike="noStrike" dirty="0">
                <a:solidFill>
                  <a:srgbClr val="035CA8"/>
                </a:solidFill>
                <a:highlight>
                  <a:srgbClr val="000000">
                    <a:alpha val="0"/>
                  </a:srgbClr>
                </a:highlight>
                <a:latin typeface="Roboto Condensed"/>
                <a:cs typeface="Arial"/>
              </a:rPr>
              <a:t> </a:t>
            </a:r>
          </a:p>
          <a:p>
            <a:pPr rtl="0"/>
            <a:r>
              <a:rPr lang="en-GB" sz="900" b="0" i="0" u="none" strike="noStrike" dirty="0">
                <a:highlight>
                  <a:srgbClr val="000000">
                    <a:alpha val="0"/>
                  </a:srgbClr>
                </a:highlight>
                <a:latin typeface="Roboto"/>
                <a:ea typeface="Roboto"/>
                <a:cs typeface="Lato"/>
              </a:rPr>
              <a:t>Foundation</a:t>
            </a:r>
          </a:p>
          <a:p>
            <a:pPr rtl="0"/>
            <a:r>
              <a:rPr lang="en-GB" sz="900" b="0" i="0" u="none" strike="noStrike" dirty="0">
                <a:highlight>
                  <a:srgbClr val="000000">
                    <a:alpha val="0"/>
                  </a:srgbClr>
                </a:highlight>
                <a:latin typeface="Roboto"/>
                <a:ea typeface="Roboto"/>
                <a:cs typeface="Lato"/>
              </a:rPr>
              <a:t>SPA </a:t>
            </a:r>
            <a:r>
              <a:rPr lang="en-GB" sz="900" b="0" i="0" u="none" strike="noStrike" dirty="0" err="1">
                <a:highlight>
                  <a:srgbClr val="000000">
                    <a:alpha val="0"/>
                  </a:srgbClr>
                </a:highlight>
                <a:latin typeface="Roboto"/>
                <a:ea typeface="Roboto"/>
                <a:cs typeface="Lato"/>
              </a:rPr>
              <a:t>Virion</a:t>
            </a:r>
            <a:r>
              <a:rPr lang="en-GB" sz="900" dirty="0">
                <a:highlight>
                  <a:srgbClr val="000000">
                    <a:alpha val="0"/>
                  </a:srgbClr>
                </a:highlight>
                <a:latin typeface="Roboto"/>
                <a:ea typeface="Roboto"/>
                <a:cs typeface="Lato"/>
              </a:rPr>
              <a:t> </a:t>
            </a:r>
            <a:r>
              <a:rPr lang="en-GB" sz="900" b="0" i="0" u="none" strike="noStrike" dirty="0">
                <a:highlight>
                  <a:srgbClr val="000000">
                    <a:alpha val="0"/>
                  </a:srgbClr>
                </a:highlight>
                <a:latin typeface="Roboto"/>
                <a:ea typeface="Roboto"/>
                <a:cs typeface="Lato"/>
              </a:rPr>
              <a:t>(Tomsk), </a:t>
            </a:r>
            <a:br>
              <a:rPr lang="en-GB" sz="900" b="0" i="0" u="none" strike="noStrike" dirty="0">
                <a:highlight>
                  <a:srgbClr val="000000">
                    <a:alpha val="0"/>
                  </a:srgbClr>
                </a:highlight>
                <a:latin typeface="Roboto"/>
                <a:ea typeface="Roboto"/>
                <a:cs typeface="Lato"/>
              </a:rPr>
            </a:br>
            <a:r>
              <a:rPr lang="en-GB" sz="900" b="0" i="0" u="none" strike="noStrike" dirty="0">
                <a:highlight>
                  <a:srgbClr val="000000">
                    <a:alpha val="0"/>
                  </a:srgbClr>
                </a:highlight>
                <a:latin typeface="Roboto"/>
                <a:ea typeface="Roboto"/>
                <a:cs typeface="Lato"/>
              </a:rPr>
              <a:t>SPA Biomed (Perm),</a:t>
            </a:r>
          </a:p>
          <a:p>
            <a:pPr rtl="0"/>
            <a:r>
              <a:rPr lang="en-GB" sz="900" b="0" i="0" u="none" strike="noStrike" dirty="0">
                <a:highlight>
                  <a:srgbClr val="000000">
                    <a:alpha val="0"/>
                  </a:srgbClr>
                </a:highlight>
                <a:latin typeface="Roboto"/>
                <a:ea typeface="Roboto"/>
                <a:cs typeface="Lato"/>
              </a:rPr>
              <a:t>Immunopreparat (Ufa)</a:t>
            </a:r>
          </a:p>
        </p:txBody>
      </p:sp>
      <p:sp>
        <p:nvSpPr>
          <p:cNvPr id="25" name="TextBox 24">
            <a:extLst>
              <a:ext uri="{FF2B5EF4-FFF2-40B4-BE49-F238E27FC236}">
                <a16:creationId xmlns:a16="http://schemas.microsoft.com/office/drawing/2014/main" id="{46E7C653-089C-654F-9544-C850BF992870}"/>
              </a:ext>
            </a:extLst>
          </p:cNvPr>
          <p:cNvSpPr txBox="1"/>
          <p:nvPr/>
        </p:nvSpPr>
        <p:spPr>
          <a:xfrm>
            <a:off x="2779972" y="2296841"/>
            <a:ext cx="1598166" cy="1195199"/>
          </a:xfrm>
          <a:prstGeom prst="rect">
            <a:avLst/>
          </a:prstGeom>
          <a:noFill/>
        </p:spPr>
        <p:txBody>
          <a:bodyPr wrap="square" lIns="0" rIns="0" rtlCol="0">
            <a:noAutofit/>
          </a:bodyPr>
          <a:lstStyle/>
          <a:p>
            <a:pPr rtl="0">
              <a:spcAft>
                <a:spcPts val="200"/>
              </a:spcAft>
            </a:pPr>
            <a:r>
              <a:rPr lang="en-GB" sz="1600" b="1" i="0" u="none" strike="noStrike" dirty="0">
                <a:solidFill>
                  <a:srgbClr val="035CA8"/>
                </a:solidFill>
                <a:highlight>
                  <a:srgbClr val="000000">
                    <a:alpha val="0"/>
                  </a:srgbClr>
                </a:highlight>
                <a:latin typeface="Roboto Condensed"/>
                <a:ea typeface="Roboto Condensed"/>
                <a:cs typeface="Arial"/>
              </a:rPr>
              <a:t>1920</a:t>
            </a:r>
          </a:p>
          <a:p>
            <a:pPr defTabSz="868819" rtl="0">
              <a:spcAft>
                <a:spcPts val="263"/>
              </a:spcAft>
              <a:defRPr/>
            </a:pPr>
            <a:r>
              <a:rPr lang="en-GB" sz="900" b="0" i="0" u="none" strike="noStrike" dirty="0">
                <a:highlight>
                  <a:srgbClr val="000000">
                    <a:alpha val="0"/>
                  </a:srgbClr>
                </a:highlight>
                <a:latin typeface="Roboto"/>
                <a:ea typeface="Roboto"/>
                <a:cs typeface="Lato"/>
              </a:rPr>
              <a:t>Foundation of the Omsk Enterprise </a:t>
            </a:r>
            <a:br>
              <a:rPr lang="en-GB" sz="900" b="0" i="0" u="none" strike="noStrike" dirty="0">
                <a:highlight>
                  <a:srgbClr val="000000">
                    <a:alpha val="0"/>
                  </a:srgbClr>
                </a:highlight>
                <a:latin typeface="Roboto"/>
                <a:ea typeface="Roboto"/>
                <a:cs typeface="Lato"/>
              </a:rPr>
            </a:br>
            <a:r>
              <a:rPr lang="en-GB" sz="900" b="0" i="0" u="none" strike="noStrike" dirty="0">
                <a:highlight>
                  <a:srgbClr val="000000">
                    <a:alpha val="0"/>
                  </a:srgbClr>
                </a:highlight>
                <a:latin typeface="Roboto"/>
                <a:ea typeface="Roboto"/>
                <a:cs typeface="Lato"/>
              </a:rPr>
              <a:t>for Manufacture of Bacterial </a:t>
            </a:r>
            <a:br>
              <a:rPr lang="en-GB" sz="900" b="0" i="0" u="none" strike="noStrike" dirty="0">
                <a:highlight>
                  <a:srgbClr val="000000">
                    <a:alpha val="0"/>
                  </a:srgbClr>
                </a:highlight>
                <a:latin typeface="Roboto"/>
                <a:ea typeface="Roboto"/>
                <a:cs typeface="Lato"/>
              </a:rPr>
            </a:br>
            <a:r>
              <a:rPr lang="en-GB" sz="900" b="0" i="0" u="none" strike="noStrike" dirty="0">
                <a:highlight>
                  <a:srgbClr val="000000">
                    <a:alpha val="0"/>
                  </a:srgbClr>
                </a:highlight>
                <a:latin typeface="Roboto"/>
                <a:ea typeface="Roboto"/>
                <a:cs typeface="Lato"/>
              </a:rPr>
              <a:t>Products and Imbio (Nizhny Novgorod)</a:t>
            </a:r>
          </a:p>
        </p:txBody>
      </p:sp>
      <p:sp>
        <p:nvSpPr>
          <p:cNvPr id="26" name="TextBox 25">
            <a:extLst>
              <a:ext uri="{FF2B5EF4-FFF2-40B4-BE49-F238E27FC236}">
                <a16:creationId xmlns:a16="http://schemas.microsoft.com/office/drawing/2014/main" id="{30C0682D-EFD5-AC4E-A4A3-E9FBAA15FD70}"/>
              </a:ext>
            </a:extLst>
          </p:cNvPr>
          <p:cNvSpPr txBox="1"/>
          <p:nvPr/>
        </p:nvSpPr>
        <p:spPr>
          <a:xfrm>
            <a:off x="2134892" y="3367525"/>
            <a:ext cx="1598166" cy="641201"/>
          </a:xfrm>
          <a:prstGeom prst="rect">
            <a:avLst/>
          </a:prstGeom>
          <a:noFill/>
        </p:spPr>
        <p:txBody>
          <a:bodyPr wrap="square" lIns="0" rIns="0" rtlCol="0">
            <a:noAutofit/>
          </a:bodyPr>
          <a:lstStyle/>
          <a:p>
            <a:pPr rtl="0">
              <a:spcAft>
                <a:spcPts val="200"/>
              </a:spcAft>
            </a:pPr>
            <a:r>
              <a:rPr lang="en-GB" sz="1600" b="1" i="0" u="none" strike="noStrike" dirty="0">
                <a:solidFill>
                  <a:srgbClr val="035CA8"/>
                </a:solidFill>
                <a:highlight>
                  <a:srgbClr val="000000">
                    <a:alpha val="0"/>
                  </a:srgbClr>
                </a:highlight>
                <a:latin typeface="Roboto Condensed"/>
                <a:ea typeface="Roboto Condensed"/>
                <a:cs typeface="Arial"/>
              </a:rPr>
              <a:t>1910</a:t>
            </a:r>
          </a:p>
          <a:p>
            <a:pPr defTabSz="868819" rtl="0">
              <a:spcAft>
                <a:spcPts val="263"/>
              </a:spcAft>
              <a:defRPr/>
            </a:pPr>
            <a:r>
              <a:rPr lang="en-GB" sz="900" b="0" i="0" u="none" strike="noStrike" dirty="0">
                <a:highlight>
                  <a:srgbClr val="000000">
                    <a:alpha val="0"/>
                  </a:srgbClr>
                </a:highlight>
                <a:latin typeface="Roboto"/>
                <a:ea typeface="Roboto"/>
                <a:cs typeface="Lato"/>
              </a:rPr>
              <a:t>Foundation of Allergen (Stavropol</a:t>
            </a:r>
            <a:r>
              <a:rPr lang="en-GB" sz="700" b="0" i="0" u="none" strike="noStrike" dirty="0">
                <a:highlight>
                  <a:srgbClr val="000000">
                    <a:alpha val="0"/>
                  </a:srgbClr>
                </a:highlight>
                <a:latin typeface="Roboto"/>
                <a:ea typeface="Roboto"/>
                <a:cs typeface="Lato"/>
              </a:rPr>
              <a:t>)</a:t>
            </a:r>
            <a:endParaRPr lang="ru-RU" sz="702" kern="0" dirty="0">
              <a:latin typeface="Roboto" panose="02000000000000000000" pitchFamily="2" charset="0"/>
              <a:ea typeface="Roboto" panose="02000000000000000000" pitchFamily="2" charset="0"/>
              <a:cs typeface="Lato" panose="020F0502020204030203" pitchFamily="34" charset="0"/>
            </a:endParaRPr>
          </a:p>
        </p:txBody>
      </p:sp>
      <p:sp>
        <p:nvSpPr>
          <p:cNvPr id="28" name="TextBox 27">
            <a:extLst>
              <a:ext uri="{FF2B5EF4-FFF2-40B4-BE49-F238E27FC236}">
                <a16:creationId xmlns:a16="http://schemas.microsoft.com/office/drawing/2014/main" id="{8908717F-CC86-1243-9BB2-AA6A73EC24D3}"/>
              </a:ext>
            </a:extLst>
          </p:cNvPr>
          <p:cNvSpPr txBox="1"/>
          <p:nvPr/>
        </p:nvSpPr>
        <p:spPr>
          <a:xfrm>
            <a:off x="4378138" y="2736288"/>
            <a:ext cx="1701959" cy="918200"/>
          </a:xfrm>
          <a:prstGeom prst="rect">
            <a:avLst/>
          </a:prstGeom>
          <a:noFill/>
        </p:spPr>
        <p:txBody>
          <a:bodyPr wrap="square" lIns="0" rIns="0" rtlCol="0">
            <a:noAutofit/>
          </a:bodyPr>
          <a:lstStyle/>
          <a:p>
            <a:pPr rtl="0">
              <a:spcAft>
                <a:spcPts val="200"/>
              </a:spcAft>
            </a:pPr>
            <a:r>
              <a:rPr lang="en-GB" sz="1600" b="1" i="0" u="none" strike="noStrike" dirty="0">
                <a:solidFill>
                  <a:srgbClr val="035CA8"/>
                </a:solidFill>
                <a:highlight>
                  <a:srgbClr val="000000">
                    <a:alpha val="0"/>
                  </a:srgbClr>
                </a:highlight>
                <a:latin typeface="Roboto Condensed"/>
                <a:ea typeface="Roboto Condensed"/>
                <a:cs typeface="Arial"/>
              </a:rPr>
              <a:t>1950</a:t>
            </a:r>
          </a:p>
          <a:p>
            <a:pPr defTabSz="868819" rtl="0">
              <a:spcAft>
                <a:spcPts val="263"/>
              </a:spcAft>
              <a:defRPr/>
            </a:pPr>
            <a:r>
              <a:rPr lang="en-GB" sz="900" b="0" i="0" u="none" strike="noStrike" dirty="0">
                <a:highlight>
                  <a:srgbClr val="000000">
                    <a:alpha val="0"/>
                  </a:srgbClr>
                </a:highlight>
                <a:latin typeface="Roboto"/>
                <a:ea typeface="Roboto"/>
                <a:cs typeface="Lato"/>
              </a:rPr>
              <a:t>Foundation of </a:t>
            </a:r>
            <a:br>
              <a:rPr lang="en-GB" sz="900" b="0" i="0" u="none" strike="noStrike" dirty="0">
                <a:highlight>
                  <a:srgbClr val="000000">
                    <a:alpha val="0"/>
                  </a:srgbClr>
                </a:highlight>
                <a:latin typeface="Roboto"/>
                <a:ea typeface="Roboto"/>
                <a:cs typeface="Lato"/>
              </a:rPr>
            </a:br>
            <a:r>
              <a:rPr lang="en-GB" sz="900" b="0" i="0" u="none" strike="noStrike" dirty="0">
                <a:highlight>
                  <a:srgbClr val="000000">
                    <a:alpha val="0"/>
                  </a:srgbClr>
                </a:highlight>
                <a:latin typeface="Roboto"/>
                <a:ea typeface="Roboto"/>
                <a:cs typeface="Lato"/>
              </a:rPr>
              <a:t>SPA Nutrient Media</a:t>
            </a:r>
            <a:r>
              <a:rPr lang="en-GB" sz="900" dirty="0">
                <a:highlight>
                  <a:srgbClr val="000000">
                    <a:alpha val="0"/>
                  </a:srgbClr>
                </a:highlight>
                <a:latin typeface="Roboto"/>
                <a:ea typeface="Roboto"/>
                <a:cs typeface="Lato"/>
              </a:rPr>
              <a:t> </a:t>
            </a:r>
            <a:r>
              <a:rPr lang="en-GB" sz="900" b="0" i="0" u="none" strike="noStrike" dirty="0">
                <a:highlight>
                  <a:srgbClr val="000000">
                    <a:alpha val="0"/>
                  </a:srgbClr>
                </a:highlight>
                <a:latin typeface="Roboto"/>
                <a:ea typeface="Roboto"/>
                <a:cs typeface="Lato"/>
              </a:rPr>
              <a:t>(Makhachkala) and Moscow Subdivision for Manufacture of Bacterial Products (Moscow)</a:t>
            </a:r>
          </a:p>
        </p:txBody>
      </p:sp>
      <p:sp>
        <p:nvSpPr>
          <p:cNvPr id="29" name="TextBox 28">
            <a:extLst>
              <a:ext uri="{FF2B5EF4-FFF2-40B4-BE49-F238E27FC236}">
                <a16:creationId xmlns:a16="http://schemas.microsoft.com/office/drawing/2014/main" id="{6A8422B2-25AE-9646-A34C-0EC08C921E5E}"/>
              </a:ext>
            </a:extLst>
          </p:cNvPr>
          <p:cNvSpPr txBox="1"/>
          <p:nvPr/>
        </p:nvSpPr>
        <p:spPr>
          <a:xfrm>
            <a:off x="6725177" y="2805464"/>
            <a:ext cx="2060128" cy="1195199"/>
          </a:xfrm>
          <a:prstGeom prst="rect">
            <a:avLst/>
          </a:prstGeom>
          <a:noFill/>
        </p:spPr>
        <p:txBody>
          <a:bodyPr wrap="square" lIns="0" rIns="0" rtlCol="0">
            <a:noAutofit/>
          </a:bodyPr>
          <a:lstStyle/>
          <a:p>
            <a:pPr rtl="0">
              <a:spcAft>
                <a:spcPts val="200"/>
              </a:spcAft>
            </a:pPr>
            <a:r>
              <a:rPr lang="en-GB" sz="1600" b="1" i="0" u="none" strike="noStrike" dirty="0">
                <a:solidFill>
                  <a:srgbClr val="035CA8"/>
                </a:solidFill>
                <a:highlight>
                  <a:srgbClr val="000000">
                    <a:alpha val="0"/>
                  </a:srgbClr>
                </a:highlight>
                <a:latin typeface="Roboto Condensed"/>
                <a:ea typeface="Roboto Condensed"/>
                <a:cs typeface="Arial"/>
              </a:rPr>
              <a:t>200</a:t>
            </a:r>
            <a:r>
              <a:rPr lang="ru-RU" sz="1600" b="1" i="0" u="none" strike="noStrike" dirty="0">
                <a:solidFill>
                  <a:srgbClr val="035CA8"/>
                </a:solidFill>
                <a:highlight>
                  <a:srgbClr val="000000">
                    <a:alpha val="0"/>
                  </a:srgbClr>
                </a:highlight>
                <a:latin typeface="Roboto Condensed"/>
                <a:ea typeface="Roboto Condensed"/>
                <a:cs typeface="Arial"/>
              </a:rPr>
              <a:t>3</a:t>
            </a:r>
            <a:endParaRPr lang="en-GB" sz="1600" b="1" i="0" u="none" strike="noStrike" dirty="0">
              <a:solidFill>
                <a:srgbClr val="035CA8"/>
              </a:solidFill>
              <a:highlight>
                <a:srgbClr val="000000">
                  <a:alpha val="0"/>
                </a:srgbClr>
              </a:highlight>
              <a:latin typeface="Roboto Condensed"/>
              <a:ea typeface="Roboto Condensed"/>
              <a:cs typeface="Arial"/>
            </a:endParaRPr>
          </a:p>
          <a:p>
            <a:pPr defTabSz="868819">
              <a:spcAft>
                <a:spcPts val="263"/>
              </a:spcAft>
              <a:defRPr/>
            </a:pPr>
            <a:r>
              <a:rPr lang="en-GB" sz="900" b="0" i="0" u="none" strike="noStrike" dirty="0">
                <a:highlight>
                  <a:srgbClr val="000000">
                    <a:alpha val="0"/>
                  </a:srgbClr>
                </a:highlight>
                <a:latin typeface="Roboto"/>
                <a:ea typeface="Roboto"/>
                <a:cs typeface="Lato"/>
              </a:rPr>
              <a:t>Merger of </a:t>
            </a:r>
            <a:r>
              <a:rPr lang="en-GB" sz="900" i="0" u="none" strike="noStrike" dirty="0">
                <a:highlight>
                  <a:srgbClr val="000000">
                    <a:alpha val="0"/>
                  </a:srgbClr>
                </a:highlight>
                <a:latin typeface="Roboto"/>
                <a:ea typeface="Roboto"/>
                <a:cs typeface="Lato"/>
              </a:rPr>
              <a:t>enterprises into </a:t>
            </a:r>
            <a:r>
              <a:rPr lang="en-GB" sz="900" dirty="0">
                <a:highlight>
                  <a:srgbClr val="000000">
                    <a:alpha val="0"/>
                  </a:srgbClr>
                </a:highlight>
                <a:latin typeface="Roboto"/>
                <a:ea typeface="Roboto"/>
                <a:cs typeface="Lato"/>
              </a:rPr>
              <a:t>SPA </a:t>
            </a:r>
            <a:r>
              <a:rPr lang="en-GB" sz="900" i="0" u="none" strike="noStrike" dirty="0">
                <a:highlight>
                  <a:srgbClr val="000000">
                    <a:alpha val="0"/>
                  </a:srgbClr>
                </a:highlight>
                <a:latin typeface="Roboto"/>
                <a:ea typeface="Roboto"/>
                <a:cs typeface="Lato"/>
              </a:rPr>
              <a:t>Microgen</a:t>
            </a:r>
          </a:p>
        </p:txBody>
      </p:sp>
      <p:sp>
        <p:nvSpPr>
          <p:cNvPr id="31" name="TextBox 30">
            <a:extLst>
              <a:ext uri="{FF2B5EF4-FFF2-40B4-BE49-F238E27FC236}">
                <a16:creationId xmlns:a16="http://schemas.microsoft.com/office/drawing/2014/main" id="{6180D0F4-241D-7843-90AE-4EFD9F490312}"/>
              </a:ext>
            </a:extLst>
          </p:cNvPr>
          <p:cNvSpPr txBox="1"/>
          <p:nvPr/>
        </p:nvSpPr>
        <p:spPr>
          <a:xfrm>
            <a:off x="740115" y="5044790"/>
            <a:ext cx="1598166" cy="918200"/>
          </a:xfrm>
          <a:prstGeom prst="rect">
            <a:avLst/>
          </a:prstGeom>
          <a:noFill/>
        </p:spPr>
        <p:txBody>
          <a:bodyPr wrap="square" lIns="0" rIns="0" rtlCol="0">
            <a:noAutofit/>
          </a:bodyPr>
          <a:lstStyle/>
          <a:p>
            <a:pPr rtl="0">
              <a:spcAft>
                <a:spcPts val="200"/>
              </a:spcAft>
            </a:pPr>
            <a:r>
              <a:rPr lang="en-GB" sz="1600" b="1" i="0" u="none" strike="noStrike" dirty="0">
                <a:solidFill>
                  <a:srgbClr val="009E59"/>
                </a:solidFill>
                <a:highlight>
                  <a:srgbClr val="000000">
                    <a:alpha val="0"/>
                  </a:srgbClr>
                </a:highlight>
                <a:latin typeface="Roboto Condensed"/>
                <a:ea typeface="Roboto Condensed"/>
                <a:cs typeface="Arial"/>
              </a:rPr>
              <a:t>1890</a:t>
            </a:r>
            <a:r>
              <a:rPr lang="en-GB" sz="1600" b="1" i="0" u="none" strike="noStrike" dirty="0">
                <a:solidFill>
                  <a:srgbClr val="009E59"/>
                </a:solidFill>
                <a:highlight>
                  <a:srgbClr val="000000">
                    <a:alpha val="0"/>
                  </a:srgbClr>
                </a:highlight>
                <a:latin typeface="Roboto Condensed"/>
                <a:cs typeface="Arial"/>
              </a:rPr>
              <a:t> </a:t>
            </a:r>
          </a:p>
          <a:p>
            <a:pPr defTabSz="868819" rtl="0">
              <a:spcAft>
                <a:spcPts val="263"/>
              </a:spcAft>
              <a:defRPr/>
            </a:pPr>
            <a:r>
              <a:rPr lang="en-GB" sz="900" b="0" i="0" u="none" strike="noStrike" dirty="0">
                <a:highlight>
                  <a:srgbClr val="000000">
                    <a:alpha val="0"/>
                  </a:srgbClr>
                </a:highlight>
                <a:latin typeface="Roboto"/>
                <a:ea typeface="Roboto"/>
                <a:cs typeface="Arial"/>
              </a:rPr>
              <a:t>Launch of </a:t>
            </a:r>
            <a:r>
              <a:rPr lang="en-GB" sz="900" b="0" i="0" u="none" strike="noStrike" dirty="0" err="1">
                <a:highlight>
                  <a:srgbClr val="000000">
                    <a:alpha val="0"/>
                  </a:srgbClr>
                </a:highlight>
                <a:latin typeface="Roboto"/>
                <a:ea typeface="Roboto"/>
                <a:cs typeface="Arial"/>
              </a:rPr>
              <a:t>antidiphteric</a:t>
            </a:r>
            <a:r>
              <a:rPr lang="en-GB" sz="900" b="0" i="0" u="none" strike="noStrike" dirty="0">
                <a:highlight>
                  <a:srgbClr val="000000">
                    <a:alpha val="0"/>
                  </a:srgbClr>
                </a:highlight>
                <a:latin typeface="Roboto"/>
                <a:ea typeface="Roboto"/>
                <a:cs typeface="Arial"/>
              </a:rPr>
              <a:t> serum, rabies and smallpox vaccines</a:t>
            </a:r>
          </a:p>
        </p:txBody>
      </p:sp>
      <p:sp>
        <p:nvSpPr>
          <p:cNvPr id="32" name="TextBox 31">
            <a:extLst>
              <a:ext uri="{FF2B5EF4-FFF2-40B4-BE49-F238E27FC236}">
                <a16:creationId xmlns:a16="http://schemas.microsoft.com/office/drawing/2014/main" id="{D609F4B6-7383-3F43-9683-3DB06D41398B}"/>
              </a:ext>
            </a:extLst>
          </p:cNvPr>
          <p:cNvSpPr txBox="1"/>
          <p:nvPr/>
        </p:nvSpPr>
        <p:spPr>
          <a:xfrm>
            <a:off x="3148978" y="4571092"/>
            <a:ext cx="1482623" cy="1056700"/>
          </a:xfrm>
          <a:prstGeom prst="rect">
            <a:avLst/>
          </a:prstGeom>
          <a:noFill/>
        </p:spPr>
        <p:txBody>
          <a:bodyPr wrap="square" lIns="0" rIns="0" rtlCol="0">
            <a:noAutofit/>
          </a:bodyPr>
          <a:lstStyle/>
          <a:p>
            <a:pPr rtl="0">
              <a:spcAft>
                <a:spcPts val="200"/>
              </a:spcAft>
              <a:defRPr/>
            </a:pPr>
            <a:r>
              <a:rPr lang="en-GB" sz="1600" b="1" i="0" u="none" strike="noStrike" dirty="0">
                <a:solidFill>
                  <a:srgbClr val="009E59"/>
                </a:solidFill>
                <a:highlight>
                  <a:srgbClr val="000000">
                    <a:alpha val="0"/>
                  </a:srgbClr>
                </a:highlight>
                <a:latin typeface="Roboto Condensed"/>
                <a:ea typeface="Roboto Condensed"/>
                <a:cs typeface="Arial"/>
              </a:rPr>
              <a:t>1930</a:t>
            </a:r>
          </a:p>
          <a:p>
            <a:pPr defTabSz="868819" rtl="0">
              <a:spcAft>
                <a:spcPts val="263"/>
              </a:spcAft>
              <a:defRPr/>
            </a:pPr>
            <a:r>
              <a:rPr lang="en-GB" sz="900" b="0" i="0" u="none" strike="noStrike" dirty="0">
                <a:highlight>
                  <a:srgbClr val="000000">
                    <a:alpha val="0"/>
                  </a:srgbClr>
                </a:highlight>
                <a:latin typeface="Roboto"/>
                <a:ea typeface="Roboto"/>
                <a:cs typeface="Arial"/>
              </a:rPr>
              <a:t>Launch of </a:t>
            </a:r>
            <a:r>
              <a:rPr lang="en-GB" sz="900" b="0" i="0" u="none" strike="noStrike" dirty="0" err="1">
                <a:highlight>
                  <a:srgbClr val="000000">
                    <a:alpha val="0"/>
                  </a:srgbClr>
                </a:highlight>
                <a:latin typeface="Roboto"/>
                <a:ea typeface="Roboto"/>
                <a:cs typeface="Arial"/>
              </a:rPr>
              <a:t>antitetanic</a:t>
            </a:r>
            <a:r>
              <a:rPr lang="en-GB" sz="900" b="0" i="0" u="none" strike="noStrike" dirty="0">
                <a:highlight>
                  <a:srgbClr val="000000">
                    <a:alpha val="0"/>
                  </a:srgbClr>
                </a:highlight>
                <a:latin typeface="Roboto"/>
                <a:ea typeface="Roboto"/>
                <a:cs typeface="Arial"/>
              </a:rPr>
              <a:t> serum, DTwP, dysentery bacteriophage, monophages</a:t>
            </a:r>
          </a:p>
        </p:txBody>
      </p:sp>
      <p:sp>
        <p:nvSpPr>
          <p:cNvPr id="33" name="TextBox 32">
            <a:extLst>
              <a:ext uri="{FF2B5EF4-FFF2-40B4-BE49-F238E27FC236}">
                <a16:creationId xmlns:a16="http://schemas.microsoft.com/office/drawing/2014/main" id="{69DE6748-2FFF-6543-89B0-F6EC75119498}"/>
              </a:ext>
            </a:extLst>
          </p:cNvPr>
          <p:cNvSpPr txBox="1"/>
          <p:nvPr/>
        </p:nvSpPr>
        <p:spPr>
          <a:xfrm>
            <a:off x="5409653" y="4165824"/>
            <a:ext cx="1219747" cy="918200"/>
          </a:xfrm>
          <a:prstGeom prst="rect">
            <a:avLst/>
          </a:prstGeom>
          <a:noFill/>
        </p:spPr>
        <p:txBody>
          <a:bodyPr wrap="square" lIns="0" rIns="0" rtlCol="0">
            <a:noAutofit/>
          </a:bodyPr>
          <a:lstStyle/>
          <a:p>
            <a:pPr rtl="0">
              <a:spcAft>
                <a:spcPts val="200"/>
              </a:spcAft>
              <a:defRPr/>
            </a:pPr>
            <a:r>
              <a:rPr lang="en-GB" sz="1600" b="1" i="0" u="none" strike="noStrike" dirty="0">
                <a:solidFill>
                  <a:srgbClr val="009E59"/>
                </a:solidFill>
                <a:highlight>
                  <a:srgbClr val="000000">
                    <a:alpha val="0"/>
                  </a:srgbClr>
                </a:highlight>
                <a:latin typeface="Roboto Condensed"/>
                <a:ea typeface="Roboto Condensed"/>
                <a:cs typeface="Arial"/>
              </a:rPr>
              <a:t>1980</a:t>
            </a:r>
            <a:r>
              <a:rPr lang="en-GB" sz="1600" b="1" i="0" u="none" strike="noStrike" dirty="0">
                <a:solidFill>
                  <a:srgbClr val="009E59"/>
                </a:solidFill>
                <a:highlight>
                  <a:srgbClr val="000000">
                    <a:alpha val="0"/>
                  </a:srgbClr>
                </a:highlight>
                <a:latin typeface="Roboto Condensed"/>
                <a:cs typeface="Arial"/>
              </a:rPr>
              <a:t> </a:t>
            </a:r>
          </a:p>
          <a:p>
            <a:pPr defTabSz="868819" rtl="0">
              <a:spcAft>
                <a:spcPts val="263"/>
              </a:spcAft>
              <a:defRPr/>
            </a:pPr>
            <a:r>
              <a:rPr lang="en-GB" sz="900" b="0" i="0" u="none" strike="noStrike" dirty="0">
                <a:highlight>
                  <a:srgbClr val="000000">
                    <a:alpha val="0"/>
                  </a:srgbClr>
                </a:highlight>
                <a:latin typeface="Roboto"/>
                <a:ea typeface="Roboto"/>
                <a:cs typeface="Arial"/>
              </a:rPr>
              <a:t>Launch of tick-born encephalitis vaccine</a:t>
            </a:r>
          </a:p>
        </p:txBody>
      </p:sp>
      <p:sp>
        <p:nvSpPr>
          <p:cNvPr id="34" name="TextBox 33">
            <a:extLst>
              <a:ext uri="{FF2B5EF4-FFF2-40B4-BE49-F238E27FC236}">
                <a16:creationId xmlns:a16="http://schemas.microsoft.com/office/drawing/2014/main" id="{00E7142B-EC0D-C148-A3BE-3CE013CD3B5B}"/>
              </a:ext>
            </a:extLst>
          </p:cNvPr>
          <p:cNvSpPr txBox="1"/>
          <p:nvPr/>
        </p:nvSpPr>
        <p:spPr>
          <a:xfrm>
            <a:off x="4631602" y="5113670"/>
            <a:ext cx="1997798" cy="1056700"/>
          </a:xfrm>
          <a:prstGeom prst="rect">
            <a:avLst/>
          </a:prstGeom>
          <a:noFill/>
        </p:spPr>
        <p:txBody>
          <a:bodyPr wrap="square" lIns="0" rIns="0" rtlCol="0">
            <a:noAutofit/>
          </a:bodyPr>
          <a:lstStyle/>
          <a:p>
            <a:pPr rtl="0">
              <a:spcAft>
                <a:spcPts val="200"/>
              </a:spcAft>
              <a:defRPr/>
            </a:pPr>
            <a:r>
              <a:rPr lang="en-GB" sz="1600" b="1" i="0" u="none" strike="noStrike" dirty="0">
                <a:solidFill>
                  <a:srgbClr val="009E59"/>
                </a:solidFill>
                <a:highlight>
                  <a:srgbClr val="000000">
                    <a:alpha val="0"/>
                  </a:srgbClr>
                </a:highlight>
                <a:latin typeface="Roboto Condensed"/>
                <a:ea typeface="Roboto Condensed"/>
                <a:cs typeface="Arial"/>
              </a:rPr>
              <a:t>1960</a:t>
            </a:r>
          </a:p>
          <a:p>
            <a:pPr defTabSz="868819" rtl="0">
              <a:spcAft>
                <a:spcPts val="263"/>
              </a:spcAft>
              <a:defRPr/>
            </a:pPr>
            <a:r>
              <a:rPr lang="en-GB" sz="900" b="0" i="0" u="none" strike="noStrike" dirty="0">
                <a:highlight>
                  <a:srgbClr val="000000">
                    <a:alpha val="0"/>
                  </a:srgbClr>
                </a:highlight>
                <a:latin typeface="Roboto"/>
                <a:ea typeface="Roboto"/>
                <a:cs typeface="Arial"/>
              </a:rPr>
              <a:t>Launch of allergens, blood products, measles and mumps vaccines, dry smallpox vaccine, bifidumbacterin</a:t>
            </a:r>
          </a:p>
        </p:txBody>
      </p:sp>
      <p:sp>
        <p:nvSpPr>
          <p:cNvPr id="36" name="TextBox 35">
            <a:extLst>
              <a:ext uri="{FF2B5EF4-FFF2-40B4-BE49-F238E27FC236}">
                <a16:creationId xmlns:a16="http://schemas.microsoft.com/office/drawing/2014/main" id="{5E95C6DE-8BF1-B94D-A77B-9234ACC4B433}"/>
              </a:ext>
            </a:extLst>
          </p:cNvPr>
          <p:cNvSpPr txBox="1"/>
          <p:nvPr/>
        </p:nvSpPr>
        <p:spPr>
          <a:xfrm>
            <a:off x="6786265" y="5061831"/>
            <a:ext cx="1383111" cy="779701"/>
          </a:xfrm>
          <a:prstGeom prst="rect">
            <a:avLst/>
          </a:prstGeom>
          <a:noFill/>
        </p:spPr>
        <p:txBody>
          <a:bodyPr wrap="square" lIns="0" rIns="0" rtlCol="0">
            <a:noAutofit/>
          </a:bodyPr>
          <a:lstStyle/>
          <a:p>
            <a:pPr rtl="0">
              <a:spcAft>
                <a:spcPts val="200"/>
              </a:spcAft>
              <a:defRPr/>
            </a:pPr>
            <a:r>
              <a:rPr lang="en-GB" sz="1600" b="1" i="0" u="none" strike="noStrike" dirty="0">
                <a:solidFill>
                  <a:srgbClr val="009E59"/>
                </a:solidFill>
                <a:highlight>
                  <a:srgbClr val="000000">
                    <a:alpha val="0"/>
                  </a:srgbClr>
                </a:highlight>
                <a:latin typeface="Roboto Condensed"/>
                <a:ea typeface="Roboto Condensed"/>
                <a:cs typeface="Arial"/>
              </a:rPr>
              <a:t>1990</a:t>
            </a:r>
          </a:p>
          <a:p>
            <a:pPr defTabSz="868819" rtl="0">
              <a:spcAft>
                <a:spcPts val="263"/>
              </a:spcAft>
              <a:defRPr/>
            </a:pPr>
            <a:r>
              <a:rPr lang="en-GB" sz="900" b="0" i="0" u="none" strike="noStrike" dirty="0">
                <a:highlight>
                  <a:srgbClr val="000000">
                    <a:alpha val="0"/>
                  </a:srgbClr>
                </a:highlight>
                <a:latin typeface="Roboto"/>
                <a:ea typeface="Roboto"/>
                <a:cs typeface="Arial"/>
              </a:rPr>
              <a:t>Launch of Sextaphag and </a:t>
            </a:r>
            <a:r>
              <a:rPr lang="en-GB" sz="900" i="0" u="none" strike="noStrike" dirty="0" err="1">
                <a:highlight>
                  <a:srgbClr val="000000">
                    <a:alpha val="0"/>
                  </a:srgbClr>
                </a:highlight>
                <a:latin typeface="Roboto"/>
                <a:ea typeface="Roboto"/>
                <a:cs typeface="Arial"/>
              </a:rPr>
              <a:t>Intesti-bacteriophage</a:t>
            </a:r>
            <a:endParaRPr lang="en-GB" sz="900" i="0" u="none" strike="noStrike" dirty="0">
              <a:highlight>
                <a:srgbClr val="000000">
                  <a:alpha val="0"/>
                </a:srgbClr>
              </a:highlight>
              <a:latin typeface="Roboto"/>
              <a:ea typeface="Roboto"/>
              <a:cs typeface="Arial"/>
            </a:endParaRPr>
          </a:p>
        </p:txBody>
      </p:sp>
      <p:sp>
        <p:nvSpPr>
          <p:cNvPr id="37" name="TextBox 36">
            <a:extLst>
              <a:ext uri="{FF2B5EF4-FFF2-40B4-BE49-F238E27FC236}">
                <a16:creationId xmlns:a16="http://schemas.microsoft.com/office/drawing/2014/main" id="{B6BCC951-4728-9447-B040-38119E79255E}"/>
              </a:ext>
            </a:extLst>
          </p:cNvPr>
          <p:cNvSpPr txBox="1"/>
          <p:nvPr/>
        </p:nvSpPr>
        <p:spPr>
          <a:xfrm>
            <a:off x="6786265" y="3920515"/>
            <a:ext cx="1598166" cy="918200"/>
          </a:xfrm>
          <a:prstGeom prst="rect">
            <a:avLst/>
          </a:prstGeom>
          <a:noFill/>
        </p:spPr>
        <p:txBody>
          <a:bodyPr wrap="square" lIns="0" rIns="0" rtlCol="0">
            <a:noAutofit/>
          </a:bodyPr>
          <a:lstStyle/>
          <a:p>
            <a:pPr rtl="0">
              <a:spcAft>
                <a:spcPts val="200"/>
              </a:spcAft>
              <a:defRPr/>
            </a:pPr>
            <a:r>
              <a:rPr lang="en-GB" sz="1600" b="1" i="0" u="none" strike="noStrike" dirty="0">
                <a:solidFill>
                  <a:srgbClr val="009E59"/>
                </a:solidFill>
                <a:highlight>
                  <a:srgbClr val="000000">
                    <a:alpha val="0"/>
                  </a:srgbClr>
                </a:highlight>
                <a:latin typeface="Roboto Condensed"/>
                <a:ea typeface="Roboto Condensed"/>
                <a:cs typeface="Arial"/>
              </a:rPr>
              <a:t>2000</a:t>
            </a:r>
          </a:p>
          <a:p>
            <a:pPr defTabSz="868819" rtl="0">
              <a:spcAft>
                <a:spcPts val="263"/>
              </a:spcAft>
              <a:defRPr/>
            </a:pPr>
            <a:r>
              <a:rPr lang="en-GB" sz="900" b="0" i="0" u="none" strike="noStrike" dirty="0">
                <a:highlight>
                  <a:srgbClr val="000000">
                    <a:alpha val="0"/>
                  </a:srgbClr>
                </a:highlight>
                <a:latin typeface="Roboto"/>
                <a:ea typeface="Roboto"/>
                <a:cs typeface="Arial"/>
              </a:rPr>
              <a:t>Launch of rubella, influenza, combined vaccines </a:t>
            </a:r>
            <a:br>
              <a:rPr lang="en-GB" sz="900" b="0" i="0" u="none" strike="noStrike" dirty="0">
                <a:highlight>
                  <a:srgbClr val="000000">
                    <a:alpha val="0"/>
                  </a:srgbClr>
                </a:highlight>
                <a:latin typeface="Roboto"/>
                <a:ea typeface="Roboto"/>
                <a:cs typeface="Arial"/>
              </a:rPr>
            </a:br>
            <a:r>
              <a:rPr lang="en-GB" sz="900" b="0" i="0" u="none" strike="noStrike" dirty="0">
                <a:highlight>
                  <a:srgbClr val="000000">
                    <a:alpha val="0"/>
                  </a:srgbClr>
                </a:highlight>
                <a:latin typeface="Roboto"/>
                <a:ea typeface="Roboto"/>
                <a:cs typeface="Arial"/>
              </a:rPr>
              <a:t>and botulinum toxin type A vaccines</a:t>
            </a:r>
          </a:p>
        </p:txBody>
      </p:sp>
      <p:sp>
        <p:nvSpPr>
          <p:cNvPr id="38" name="Прямоугольник 41">
            <a:extLst>
              <a:ext uri="{FF2B5EF4-FFF2-40B4-BE49-F238E27FC236}">
                <a16:creationId xmlns:a16="http://schemas.microsoft.com/office/drawing/2014/main" id="{DC4D8CB5-D578-884C-A05B-905ADA36E894}"/>
              </a:ext>
            </a:extLst>
          </p:cNvPr>
          <p:cNvSpPr/>
          <p:nvPr/>
        </p:nvSpPr>
        <p:spPr>
          <a:xfrm>
            <a:off x="1260041" y="6686246"/>
            <a:ext cx="2946621" cy="148322"/>
          </a:xfrm>
          <a:prstGeom prst="rect">
            <a:avLst/>
          </a:prstGeom>
          <a:noFill/>
          <a:ln w="12700">
            <a:noFill/>
          </a:ln>
        </p:spPr>
        <p:txBody>
          <a:bodyPr wrap="square" anchor="ctr">
            <a:noAutofit/>
          </a:bodyPr>
          <a:lstStyle/>
          <a:p>
            <a:pPr rtl="0">
              <a:spcBef>
                <a:spcPts val="263"/>
              </a:spcBef>
            </a:pPr>
            <a:r>
              <a:rPr lang="en-GB" sz="900" b="1" i="0" u="none" strike="noStrike" dirty="0">
                <a:solidFill>
                  <a:srgbClr val="035CA8"/>
                </a:solidFill>
                <a:highlight>
                  <a:srgbClr val="000000">
                    <a:alpha val="0"/>
                  </a:srgbClr>
                </a:highlight>
                <a:latin typeface="Roboto"/>
                <a:ea typeface="Roboto"/>
                <a:cs typeface="Lato"/>
              </a:rPr>
              <a:t>Key corporate events</a:t>
            </a:r>
          </a:p>
        </p:txBody>
      </p:sp>
      <p:sp>
        <p:nvSpPr>
          <p:cNvPr id="39" name="Прямоугольник 42">
            <a:extLst>
              <a:ext uri="{FF2B5EF4-FFF2-40B4-BE49-F238E27FC236}">
                <a16:creationId xmlns:a16="http://schemas.microsoft.com/office/drawing/2014/main" id="{CCA74165-BB51-534E-97DD-CB11307050D4}"/>
              </a:ext>
            </a:extLst>
          </p:cNvPr>
          <p:cNvSpPr/>
          <p:nvPr/>
        </p:nvSpPr>
        <p:spPr>
          <a:xfrm>
            <a:off x="1260042" y="6917120"/>
            <a:ext cx="2606640" cy="183135"/>
          </a:xfrm>
          <a:prstGeom prst="rect">
            <a:avLst/>
          </a:prstGeom>
          <a:noFill/>
          <a:ln w="12700">
            <a:noFill/>
          </a:ln>
        </p:spPr>
        <p:txBody>
          <a:bodyPr wrap="square" anchor="ctr">
            <a:noAutofit/>
          </a:bodyPr>
          <a:lstStyle/>
          <a:p>
            <a:pPr rtl="0">
              <a:spcBef>
                <a:spcPts val="263"/>
              </a:spcBef>
            </a:pPr>
            <a:r>
              <a:rPr lang="en-GB" sz="900" b="1" i="0" u="none" strike="noStrike" dirty="0">
                <a:solidFill>
                  <a:srgbClr val="03A760"/>
                </a:solidFill>
                <a:highlight>
                  <a:srgbClr val="000000">
                    <a:alpha val="0"/>
                  </a:srgbClr>
                </a:highlight>
                <a:latin typeface="Roboto"/>
                <a:ea typeface="Roboto"/>
                <a:cs typeface="Lato"/>
              </a:rPr>
              <a:t>Key events in portfolio development</a:t>
            </a:r>
          </a:p>
        </p:txBody>
      </p:sp>
      <p:cxnSp>
        <p:nvCxnSpPr>
          <p:cNvPr id="40" name="Прямая со стрелкой 43">
            <a:extLst>
              <a:ext uri="{FF2B5EF4-FFF2-40B4-BE49-F238E27FC236}">
                <a16:creationId xmlns:a16="http://schemas.microsoft.com/office/drawing/2014/main" id="{3EDA8E37-4A5B-C44E-BB62-021D844DB3B4}"/>
              </a:ext>
            </a:extLst>
          </p:cNvPr>
          <p:cNvCxnSpPr/>
          <p:nvPr/>
        </p:nvCxnSpPr>
        <p:spPr>
          <a:xfrm>
            <a:off x="838855" y="6785044"/>
            <a:ext cx="421187" cy="0"/>
          </a:xfrm>
          <a:prstGeom prst="straightConnector1">
            <a:avLst/>
          </a:prstGeom>
          <a:ln w="25400">
            <a:solidFill>
              <a:srgbClr val="035CA8"/>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4">
            <a:extLst>
              <a:ext uri="{FF2B5EF4-FFF2-40B4-BE49-F238E27FC236}">
                <a16:creationId xmlns:a16="http://schemas.microsoft.com/office/drawing/2014/main" id="{C26205AE-E620-0F48-BC63-B7945AEE6E19}"/>
              </a:ext>
            </a:extLst>
          </p:cNvPr>
          <p:cNvCxnSpPr/>
          <p:nvPr/>
        </p:nvCxnSpPr>
        <p:spPr>
          <a:xfrm>
            <a:off x="838855" y="7009981"/>
            <a:ext cx="421187" cy="0"/>
          </a:xfrm>
          <a:prstGeom prst="straightConnector1">
            <a:avLst/>
          </a:prstGeom>
          <a:ln w="25400">
            <a:solidFill>
              <a:srgbClr val="03A760"/>
            </a:solidFill>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a:extLst>
              <a:ext uri="{FF2B5EF4-FFF2-40B4-BE49-F238E27FC236}">
                <a16:creationId xmlns:a16="http://schemas.microsoft.com/office/drawing/2014/main" id="{5547DA0D-D8BC-6E48-92B3-CD4F71FE3479}"/>
              </a:ext>
            </a:extLst>
          </p:cNvPr>
          <p:cNvPicPr>
            <a:picLocks noChangeAspect="1"/>
          </p:cNvPicPr>
          <p:nvPr/>
        </p:nvPicPr>
        <p:blipFill>
          <a:blip r:embed="rId2"/>
          <a:srcRect r="91384" b="55819"/>
          <a:stretch>
            <a:fillRect/>
          </a:stretch>
        </p:blipFill>
        <p:spPr>
          <a:xfrm>
            <a:off x="15231" y="0"/>
            <a:ext cx="473739" cy="1234093"/>
          </a:xfrm>
          <a:prstGeom prst="rect">
            <a:avLst/>
          </a:prstGeom>
        </p:spPr>
      </p:pic>
      <p:sp>
        <p:nvSpPr>
          <p:cNvPr id="35" name="TextBox 34">
            <a:extLst>
              <a:ext uri="{FF2B5EF4-FFF2-40B4-BE49-F238E27FC236}">
                <a16:creationId xmlns:a16="http://schemas.microsoft.com/office/drawing/2014/main" id="{48301006-A183-9643-9C4B-5847372C1EC8}"/>
              </a:ext>
            </a:extLst>
          </p:cNvPr>
          <p:cNvSpPr txBox="1"/>
          <p:nvPr/>
        </p:nvSpPr>
        <p:spPr>
          <a:xfrm>
            <a:off x="8539972" y="3600285"/>
            <a:ext cx="1879346" cy="1472198"/>
          </a:xfrm>
          <a:prstGeom prst="rect">
            <a:avLst/>
          </a:prstGeom>
          <a:noFill/>
        </p:spPr>
        <p:txBody>
          <a:bodyPr wrap="square" lIns="0" rIns="0" rtlCol="0">
            <a:noAutofit/>
          </a:bodyPr>
          <a:lstStyle/>
          <a:p>
            <a:pPr rtl="0">
              <a:spcAft>
                <a:spcPts val="200"/>
              </a:spcAft>
              <a:defRPr/>
            </a:pPr>
            <a:r>
              <a:rPr lang="en-GB" sz="1600" b="1" i="0" u="none" strike="noStrike" dirty="0">
                <a:solidFill>
                  <a:srgbClr val="009E59"/>
                </a:solidFill>
                <a:highlight>
                  <a:srgbClr val="000000">
                    <a:alpha val="0"/>
                  </a:srgbClr>
                </a:highlight>
                <a:latin typeface="Roboto Condensed"/>
                <a:ea typeface="Roboto Condensed"/>
                <a:cs typeface="Arial"/>
              </a:rPr>
              <a:t>2020</a:t>
            </a:r>
          </a:p>
          <a:p>
            <a:pPr defTabSz="868819" rtl="0">
              <a:defRPr/>
            </a:pPr>
            <a:r>
              <a:rPr lang="en-GB" sz="900" b="0" i="0" u="none" strike="noStrike" dirty="0">
                <a:highlight>
                  <a:srgbClr val="000000">
                    <a:alpha val="0"/>
                  </a:srgbClr>
                </a:highlight>
                <a:latin typeface="Roboto"/>
                <a:ea typeface="Roboto"/>
                <a:cs typeface="Arial"/>
              </a:rPr>
              <a:t>Launch of combined measles, rubella, and mumps vaccine</a:t>
            </a:r>
          </a:p>
          <a:p>
            <a:pPr defTabSz="868819" rtl="0">
              <a:defRPr/>
            </a:pPr>
            <a:r>
              <a:rPr lang="en-GB" sz="900" b="0" i="0" u="none" strike="noStrike" dirty="0">
                <a:highlight>
                  <a:srgbClr val="000000">
                    <a:alpha val="0"/>
                  </a:srgbClr>
                </a:highlight>
                <a:latin typeface="Roboto"/>
                <a:ea typeface="Roboto"/>
                <a:cs typeface="Arial"/>
              </a:rPr>
              <a:t>Vaktrivir, vaccines for the prevention of </a:t>
            </a:r>
            <a:r>
              <a:rPr lang="en-GB" sz="900" b="0" i="0" u="none" strike="noStrike" spc="-15" dirty="0">
                <a:solidFill>
                  <a:srgbClr val="231F20"/>
                </a:solidFill>
                <a:highlight>
                  <a:srgbClr val="000000">
                    <a:alpha val="0"/>
                  </a:srgbClr>
                </a:highlight>
                <a:latin typeface="Roboto"/>
                <a:ea typeface="Roboto"/>
                <a:cs typeface="Arial"/>
              </a:rPr>
              <a:t>diphtheria, tetanus, whopping cough — </a:t>
            </a:r>
            <a:r>
              <a:rPr lang="en-GB" sz="900" b="0" i="0" u="none" strike="noStrike" spc="-15" dirty="0" err="1">
                <a:solidFill>
                  <a:srgbClr val="231F20"/>
                </a:solidFill>
                <a:highlight>
                  <a:srgbClr val="000000">
                    <a:alpha val="0"/>
                  </a:srgbClr>
                </a:highlight>
                <a:latin typeface="Roboto"/>
                <a:ea typeface="Roboto"/>
                <a:cs typeface="Arial"/>
              </a:rPr>
              <a:t>aDTwP-Hep-B+Hib</a:t>
            </a:r>
            <a:endParaRPr lang="en-US" sz="900" dirty="0">
              <a:latin typeface="Roboto" panose="02000000000000000000" pitchFamily="2" charset="0"/>
              <a:ea typeface="Roboto" panose="02000000000000000000" pitchFamily="2" charset="0"/>
              <a:cs typeface="Arial"/>
            </a:endParaRPr>
          </a:p>
        </p:txBody>
      </p:sp>
      <p:sp>
        <p:nvSpPr>
          <p:cNvPr id="27" name="TextBox 26">
            <a:extLst>
              <a:ext uri="{FF2B5EF4-FFF2-40B4-BE49-F238E27FC236}">
                <a16:creationId xmlns:a16="http://schemas.microsoft.com/office/drawing/2014/main" id="{F2BE0309-4110-4135-A087-45B9C5AB0176}"/>
              </a:ext>
            </a:extLst>
          </p:cNvPr>
          <p:cNvSpPr txBox="1"/>
          <p:nvPr/>
        </p:nvSpPr>
        <p:spPr>
          <a:xfrm>
            <a:off x="7896623" y="1981855"/>
            <a:ext cx="2060128" cy="1095172"/>
          </a:xfrm>
          <a:prstGeom prst="rect">
            <a:avLst/>
          </a:prstGeom>
          <a:noFill/>
        </p:spPr>
        <p:txBody>
          <a:bodyPr wrap="square" lIns="0" rIns="0" rtlCol="0">
            <a:spAutoFit/>
          </a:bodyPr>
          <a:lstStyle/>
          <a:p>
            <a:pPr>
              <a:spcAft>
                <a:spcPts val="200"/>
              </a:spcAft>
            </a:pPr>
            <a:r>
              <a:rPr lang="ru-RU" sz="1600" b="1" dirty="0">
                <a:solidFill>
                  <a:srgbClr val="035CA8"/>
                </a:solidFill>
                <a:latin typeface="Roboto Condensed" panose="02000000000000000000" pitchFamily="2" charset="0"/>
                <a:ea typeface="Roboto Condensed" panose="02000000000000000000" pitchFamily="2" charset="0"/>
                <a:cs typeface="Arial" panose="020B0604020202020204" pitchFamily="34" charset="0"/>
              </a:rPr>
              <a:t>2015</a:t>
            </a:r>
          </a:p>
          <a:p>
            <a:pPr defTabSz="868819">
              <a:spcAft>
                <a:spcPts val="263"/>
              </a:spcAft>
              <a:defRPr/>
            </a:pPr>
            <a:r>
              <a:rPr lang="en-US" sz="900" dirty="0">
                <a:highlight>
                  <a:srgbClr val="000000">
                    <a:alpha val="0"/>
                  </a:srgbClr>
                </a:highlight>
                <a:latin typeface="Roboto"/>
                <a:ea typeface="Roboto"/>
                <a:cs typeface="Lato"/>
              </a:rPr>
              <a:t>T</a:t>
            </a:r>
            <a:r>
              <a:rPr lang="en-GB" sz="900" dirty="0" err="1">
                <a:highlight>
                  <a:srgbClr val="000000">
                    <a:alpha val="0"/>
                  </a:srgbClr>
                </a:highlight>
                <a:latin typeface="Roboto"/>
                <a:ea typeface="Roboto"/>
                <a:cs typeface="Lato"/>
              </a:rPr>
              <a:t>ransfer</a:t>
            </a:r>
            <a:r>
              <a:rPr lang="en-GB" sz="900" dirty="0">
                <a:highlight>
                  <a:srgbClr val="000000">
                    <a:alpha val="0"/>
                  </a:srgbClr>
                </a:highlight>
                <a:latin typeface="Roboto"/>
                <a:ea typeface="Roboto"/>
                <a:cs typeface="Lato"/>
              </a:rPr>
              <a:t> of 100 % of the shares of the company to </a:t>
            </a:r>
            <a:r>
              <a:rPr lang="en-GB" sz="900" dirty="0" err="1">
                <a:highlight>
                  <a:srgbClr val="000000">
                    <a:alpha val="0"/>
                  </a:srgbClr>
                </a:highlight>
                <a:latin typeface="Roboto"/>
                <a:ea typeface="Roboto"/>
                <a:cs typeface="Lato"/>
              </a:rPr>
              <a:t>Rostec</a:t>
            </a:r>
            <a:r>
              <a:rPr lang="en-GB" sz="900" dirty="0">
                <a:highlight>
                  <a:srgbClr val="000000">
                    <a:alpha val="0"/>
                  </a:srgbClr>
                </a:highlight>
                <a:latin typeface="Roboto"/>
                <a:ea typeface="Roboto"/>
                <a:cs typeface="Lato"/>
              </a:rPr>
              <a:t> State Corporation, transfer by  </a:t>
            </a:r>
            <a:r>
              <a:rPr lang="en-GB" sz="900" dirty="0" err="1">
                <a:highlight>
                  <a:srgbClr val="000000">
                    <a:alpha val="0"/>
                  </a:srgbClr>
                </a:highlight>
                <a:latin typeface="Roboto"/>
                <a:ea typeface="Roboto"/>
                <a:cs typeface="Lato"/>
              </a:rPr>
              <a:t>Rostec</a:t>
            </a:r>
            <a:r>
              <a:rPr lang="en-GB" sz="900" dirty="0">
                <a:highlight>
                  <a:srgbClr val="000000">
                    <a:alpha val="0"/>
                  </a:srgbClr>
                </a:highlight>
                <a:latin typeface="Roboto"/>
                <a:ea typeface="Roboto"/>
                <a:cs typeface="Lato"/>
              </a:rPr>
              <a:t> State Corporation of the powers of the sole executive body of </a:t>
            </a:r>
            <a:r>
              <a:rPr lang="en-US" sz="900" dirty="0">
                <a:highlight>
                  <a:srgbClr val="000000">
                    <a:alpha val="0"/>
                  </a:srgbClr>
                </a:highlight>
                <a:latin typeface="Roboto"/>
                <a:ea typeface="Roboto"/>
                <a:cs typeface="Lato"/>
              </a:rPr>
              <a:t>SPA </a:t>
            </a:r>
            <a:r>
              <a:rPr lang="en-GB" sz="900" dirty="0">
                <a:highlight>
                  <a:srgbClr val="000000">
                    <a:alpha val="0"/>
                  </a:srgbClr>
                </a:highlight>
                <a:latin typeface="Roboto"/>
                <a:ea typeface="Roboto"/>
                <a:cs typeface="Lato"/>
              </a:rPr>
              <a:t>Microgen to </a:t>
            </a:r>
            <a:r>
              <a:rPr lang="en-GB" sz="900" dirty="0" err="1">
                <a:highlight>
                  <a:srgbClr val="000000">
                    <a:alpha val="0"/>
                  </a:srgbClr>
                </a:highlight>
                <a:latin typeface="Roboto"/>
                <a:ea typeface="Roboto"/>
                <a:cs typeface="Lato"/>
              </a:rPr>
              <a:t>Nacimbio</a:t>
            </a:r>
            <a:endParaRPr lang="ru-RU" sz="900" dirty="0">
              <a:latin typeface="Roboto" panose="02000000000000000000" pitchFamily="2" charset="0"/>
              <a:ea typeface="Roboto" panose="02000000000000000000" pitchFamily="2" charset="0"/>
              <a:cs typeface="Lato" panose="020F0502020204030203" pitchFamily="34" charset="0"/>
            </a:endParaRPr>
          </a:p>
        </p:txBody>
      </p:sp>
    </p:spTree>
    <p:extLst>
      <p:ext uri="{BB962C8B-B14F-4D97-AF65-F5344CB8AC3E}">
        <p14:creationId xmlns:p14="http://schemas.microsoft.com/office/powerpoint/2010/main" val="17087931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94691F87-B87F-5D48-BD85-4DE32E610B0F}"/>
              </a:ext>
            </a:extLst>
          </p:cNvPr>
          <p:cNvSpPr>
            <a:spLocks noGrp="1"/>
          </p:cNvSpPr>
          <p:nvPr>
            <p:ph type="title"/>
          </p:nvPr>
        </p:nvSpPr>
        <p:spPr>
          <a:xfrm>
            <a:off x="5597525" y="2524305"/>
            <a:ext cx="4176713" cy="1203085"/>
          </a:xfrm>
        </p:spPr>
        <p:txBody>
          <a:bodyPr>
            <a:noAutofit/>
          </a:bodyPr>
          <a:lstStyle/>
          <a:p>
            <a:pPr rtl="0"/>
            <a:r>
              <a:rPr lang="en-GB" sz="3600" b="1" i="0" u="none" strike="noStrike" dirty="0">
                <a:highlight>
                  <a:srgbClr val="000000">
                    <a:alpha val="0"/>
                  </a:srgbClr>
                </a:highlight>
                <a:latin typeface="Roboto Condensed"/>
                <a:ea typeface="Roboto Condensed"/>
              </a:rPr>
              <a:t>COMPANY'S </a:t>
            </a:r>
            <a:br>
              <a:rPr lang="en-GB" sz="3600" b="1" i="0" u="none" strike="noStrike" dirty="0">
                <a:highlight>
                  <a:srgbClr val="000000">
                    <a:alpha val="0"/>
                  </a:srgbClr>
                </a:highlight>
                <a:latin typeface="Roboto Condensed"/>
                <a:ea typeface="Roboto Condensed"/>
              </a:rPr>
            </a:br>
            <a:r>
              <a:rPr lang="en-GB" sz="3600" b="1" i="0" u="none" strike="noStrike" dirty="0">
                <a:highlight>
                  <a:srgbClr val="000000">
                    <a:alpha val="0"/>
                  </a:srgbClr>
                </a:highlight>
                <a:latin typeface="Roboto Condensed"/>
                <a:ea typeface="Roboto Condensed"/>
              </a:rPr>
              <a:t>MISSION</a:t>
            </a:r>
          </a:p>
        </p:txBody>
      </p:sp>
      <p:sp>
        <p:nvSpPr>
          <p:cNvPr id="10" name="Номер слайда 9">
            <a:extLst>
              <a:ext uri="{FF2B5EF4-FFF2-40B4-BE49-F238E27FC236}">
                <a16:creationId xmlns:a16="http://schemas.microsoft.com/office/drawing/2014/main" id="{502CCFFD-9285-6A4F-97FA-86AC39702A52}"/>
              </a:ext>
            </a:extLst>
          </p:cNvPr>
          <p:cNvSpPr>
            <a:spLocks noGrp="1"/>
          </p:cNvSpPr>
          <p:nvPr>
            <p:ph type="sldNum" sz="quarter" idx="4"/>
          </p:nvPr>
        </p:nvSpPr>
        <p:spPr>
          <a:xfrm>
            <a:off x="10080198" y="6871588"/>
            <a:ext cx="485258" cy="402483"/>
          </a:xfrm>
        </p:spPr>
        <p:txBody>
          <a:bodyPr>
            <a:noAutofit/>
          </a:bodyPr>
          <a:lstStyle/>
          <a:p>
            <a:pPr algn="ctr" rtl="0"/>
            <a:r>
              <a:rPr lang="en-GB" sz="1200" b="1" i="0" u="none" strike="noStrike" dirty="0">
                <a:highlight>
                  <a:srgbClr val="000000">
                    <a:alpha val="0"/>
                  </a:srgbClr>
                </a:highlight>
                <a:latin typeface="Roboto"/>
                <a:ea typeface="Roboto"/>
              </a:rPr>
              <a:t>4</a:t>
            </a:r>
            <a:endParaRPr lang="ru-RU" dirty="0">
              <a:latin typeface="Roboto" panose="02000000000000000000" pitchFamily="2" charset="0"/>
              <a:ea typeface="Roboto" panose="02000000000000000000" pitchFamily="2" charset="0"/>
            </a:endParaRPr>
          </a:p>
        </p:txBody>
      </p:sp>
      <p:sp>
        <p:nvSpPr>
          <p:cNvPr id="11" name="Объект 2">
            <a:extLst>
              <a:ext uri="{FF2B5EF4-FFF2-40B4-BE49-F238E27FC236}">
                <a16:creationId xmlns:a16="http://schemas.microsoft.com/office/drawing/2014/main" id="{98A2DE79-E21F-B44D-8238-3BBE79D05990}"/>
              </a:ext>
            </a:extLst>
          </p:cNvPr>
          <p:cNvSpPr txBox="1"/>
          <p:nvPr/>
        </p:nvSpPr>
        <p:spPr>
          <a:xfrm>
            <a:off x="5597524" y="3688051"/>
            <a:ext cx="4176713" cy="1993399"/>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rtl="0">
              <a:lnSpc>
                <a:spcPct val="100000"/>
              </a:lnSpc>
              <a:buNone/>
            </a:pPr>
            <a:r>
              <a:rPr lang="en-GB" sz="1600" b="0" i="0" u="none" strike="noStrike" dirty="0">
                <a:highlight>
                  <a:srgbClr val="000000">
                    <a:alpha val="0"/>
                  </a:srgbClr>
                </a:highlight>
                <a:latin typeface="Roboto"/>
                <a:ea typeface="Roboto"/>
              </a:rPr>
              <a:t>To supply the population of the Russian Federation with vital immunobiological medicines,  their full-cycle development and production</a:t>
            </a:r>
          </a:p>
        </p:txBody>
      </p:sp>
      <p:sp>
        <p:nvSpPr>
          <p:cNvPr id="12" name="Прямоугольник 11">
            <a:extLst>
              <a:ext uri="{FF2B5EF4-FFF2-40B4-BE49-F238E27FC236}">
                <a16:creationId xmlns:a16="http://schemas.microsoft.com/office/drawing/2014/main" id="{2866BF5A-FB39-1C4A-AD40-F942A34F2DF0}"/>
              </a:ext>
            </a:extLst>
          </p:cNvPr>
          <p:cNvSpPr/>
          <p:nvPr/>
        </p:nvSpPr>
        <p:spPr>
          <a:xfrm>
            <a:off x="0" y="0"/>
            <a:ext cx="2993721"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pic>
        <p:nvPicPr>
          <p:cNvPr id="14" name="Рисунок 13">
            <a:extLst>
              <a:ext uri="{FF2B5EF4-FFF2-40B4-BE49-F238E27FC236}">
                <a16:creationId xmlns:a16="http://schemas.microsoft.com/office/drawing/2014/main" id="{0151084B-053B-0E42-915F-692D36A32645}"/>
              </a:ext>
            </a:extLst>
          </p:cNvPr>
          <p:cNvPicPr>
            <a:picLocks noChangeAspect="1"/>
          </p:cNvPicPr>
          <p:nvPr/>
        </p:nvPicPr>
        <p:blipFill>
          <a:blip r:embed="rId2"/>
          <a:srcRect t="67776" r="7483"/>
          <a:stretch>
            <a:fillRect/>
          </a:stretch>
        </p:blipFill>
        <p:spPr>
          <a:xfrm>
            <a:off x="5597525" y="-1"/>
            <a:ext cx="5087040" cy="900113"/>
          </a:xfrm>
          <a:prstGeom prst="rect">
            <a:avLst/>
          </a:prstGeom>
        </p:spPr>
      </p:pic>
      <p:pic>
        <p:nvPicPr>
          <p:cNvPr id="16" name="Рисунок 15">
            <a:extLst>
              <a:ext uri="{FF2B5EF4-FFF2-40B4-BE49-F238E27FC236}">
                <a16:creationId xmlns:a16="http://schemas.microsoft.com/office/drawing/2014/main" id="{2CE385B3-6426-AB48-9F2D-A7BD413A964F}"/>
              </a:ext>
            </a:extLst>
          </p:cNvPr>
          <p:cNvPicPr>
            <a:picLocks noChangeAspect="1"/>
          </p:cNvPicPr>
          <p:nvPr/>
        </p:nvPicPr>
        <p:blipFill>
          <a:blip r:embed="rId3"/>
          <a:stretch>
            <a:fillRect/>
          </a:stretch>
        </p:blipFill>
        <p:spPr>
          <a:xfrm>
            <a:off x="923925" y="896937"/>
            <a:ext cx="4178300" cy="5765800"/>
          </a:xfrm>
          <a:prstGeom prst="rect">
            <a:avLst/>
          </a:prstGeom>
        </p:spPr>
      </p:pic>
      <p:pic>
        <p:nvPicPr>
          <p:cNvPr id="13" name="Рисунок 12">
            <a:extLst>
              <a:ext uri="{FF2B5EF4-FFF2-40B4-BE49-F238E27FC236}">
                <a16:creationId xmlns:a16="http://schemas.microsoft.com/office/drawing/2014/main" id="{32722B38-D34C-0F43-96DD-53E609E362DF}"/>
              </a:ext>
            </a:extLst>
          </p:cNvPr>
          <p:cNvPicPr>
            <a:picLocks noChangeAspect="1"/>
          </p:cNvPicPr>
          <p:nvPr/>
        </p:nvPicPr>
        <p:blipFill>
          <a:blip r:embed="rId2"/>
          <a:srcRect l="49544"/>
          <a:stretch>
            <a:fillRect/>
          </a:stretch>
        </p:blipFill>
        <p:spPr>
          <a:xfrm>
            <a:off x="0" y="2417524"/>
            <a:ext cx="2774316" cy="2793304"/>
          </a:xfrm>
          <a:prstGeom prst="rect">
            <a:avLst/>
          </a:prstGeom>
        </p:spPr>
      </p:pic>
      <p:pic>
        <p:nvPicPr>
          <p:cNvPr id="18" name="Рисунок 17">
            <a:extLst>
              <a:ext uri="{FF2B5EF4-FFF2-40B4-BE49-F238E27FC236}">
                <a16:creationId xmlns:a16="http://schemas.microsoft.com/office/drawing/2014/main" id="{1B722FA3-DB80-4347-B42D-8B49D6959C6E}"/>
              </a:ext>
            </a:extLst>
          </p:cNvPr>
          <p:cNvPicPr>
            <a:picLocks noChangeAspect="1"/>
          </p:cNvPicPr>
          <p:nvPr/>
        </p:nvPicPr>
        <p:blipFill>
          <a:blip r:embed="rId4"/>
          <a:srcRect b="37831"/>
          <a:stretch>
            <a:fillRect/>
          </a:stretch>
        </p:blipFill>
        <p:spPr>
          <a:xfrm>
            <a:off x="6026150" y="5210828"/>
            <a:ext cx="3784600" cy="2352850"/>
          </a:xfrm>
          <a:prstGeom prst="rect">
            <a:avLst/>
          </a:prstGeom>
        </p:spPr>
      </p:pic>
    </p:spTree>
    <p:extLst>
      <p:ext uri="{BB962C8B-B14F-4D97-AF65-F5344CB8AC3E}">
        <p14:creationId xmlns:p14="http://schemas.microsoft.com/office/powerpoint/2010/main" val="6291632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94691F87-B87F-5D48-BD85-4DE32E610B0F}"/>
              </a:ext>
            </a:extLst>
          </p:cNvPr>
          <p:cNvSpPr>
            <a:spLocks noGrp="1"/>
          </p:cNvSpPr>
          <p:nvPr>
            <p:ph type="title"/>
          </p:nvPr>
        </p:nvSpPr>
        <p:spPr>
          <a:xfrm>
            <a:off x="917576" y="900113"/>
            <a:ext cx="4427537" cy="1203085"/>
          </a:xfrm>
        </p:spPr>
        <p:txBody>
          <a:bodyPr>
            <a:noAutofit/>
          </a:bodyPr>
          <a:lstStyle/>
          <a:p>
            <a:pPr rtl="0"/>
            <a:r>
              <a:rPr lang="en-GB" sz="3600" b="1" i="0" u="none" strike="noStrike" dirty="0">
                <a:highlight>
                  <a:srgbClr val="000000">
                    <a:alpha val="0"/>
                  </a:srgbClr>
                </a:highlight>
                <a:latin typeface="Roboto Condensed"/>
                <a:ea typeface="Roboto Condensed"/>
              </a:rPr>
              <a:t>STRATEGIC AREAS OF THE COMPANY'S DEVELOPMENT</a:t>
            </a:r>
          </a:p>
        </p:txBody>
      </p:sp>
      <p:sp>
        <p:nvSpPr>
          <p:cNvPr id="10" name="Номер слайда 9">
            <a:extLst>
              <a:ext uri="{FF2B5EF4-FFF2-40B4-BE49-F238E27FC236}">
                <a16:creationId xmlns:a16="http://schemas.microsoft.com/office/drawing/2014/main" id="{502CCFFD-9285-6A4F-97FA-86AC39702A52}"/>
              </a:ext>
            </a:extLst>
          </p:cNvPr>
          <p:cNvSpPr>
            <a:spLocks noGrp="1"/>
          </p:cNvSpPr>
          <p:nvPr>
            <p:ph type="sldNum" sz="quarter" idx="4"/>
          </p:nvPr>
        </p:nvSpPr>
        <p:spPr>
          <a:xfrm>
            <a:off x="10080198" y="6871588"/>
            <a:ext cx="485258" cy="402483"/>
          </a:xfrm>
        </p:spPr>
        <p:txBody>
          <a:bodyPr>
            <a:noAutofit/>
          </a:bodyPr>
          <a:lstStyle/>
          <a:p>
            <a:pPr algn="ctr" rtl="0"/>
            <a:r>
              <a:rPr lang="en-GB" sz="1200" b="1" i="0" u="none" strike="noStrike" dirty="0">
                <a:highlight>
                  <a:srgbClr val="000000">
                    <a:alpha val="0"/>
                  </a:srgbClr>
                </a:highlight>
                <a:latin typeface="Roboto"/>
                <a:ea typeface="Roboto"/>
              </a:rPr>
              <a:t>5</a:t>
            </a:r>
            <a:endParaRPr lang="ru-RU" dirty="0">
              <a:latin typeface="Roboto" panose="02000000000000000000" pitchFamily="2" charset="0"/>
              <a:ea typeface="Roboto" panose="02000000000000000000" pitchFamily="2" charset="0"/>
            </a:endParaRPr>
          </a:p>
        </p:txBody>
      </p:sp>
      <p:sp>
        <p:nvSpPr>
          <p:cNvPr id="11" name="Объект 2">
            <a:extLst>
              <a:ext uri="{FF2B5EF4-FFF2-40B4-BE49-F238E27FC236}">
                <a16:creationId xmlns:a16="http://schemas.microsoft.com/office/drawing/2014/main" id="{98A2DE79-E21F-B44D-8238-3BBE79D05990}"/>
              </a:ext>
            </a:extLst>
          </p:cNvPr>
          <p:cNvSpPr txBox="1"/>
          <p:nvPr/>
        </p:nvSpPr>
        <p:spPr>
          <a:xfrm>
            <a:off x="917576" y="2354478"/>
            <a:ext cx="4164501" cy="4635119"/>
          </a:xfrm>
          <a:prstGeom prst="rect">
            <a:avLst/>
          </a:prstGeom>
        </p:spPr>
        <p:txBody>
          <a:bodyPr vert="horz" lIns="0" tIns="45720" rIns="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600" b="0" i="0" kern="1200">
                <a:solidFill>
                  <a:schemeClr val="tx1"/>
                </a:solidFill>
                <a:latin typeface="Lato" panose="020F0502020204030203" pitchFamily="34" charset="0"/>
                <a:ea typeface="+mn-ea"/>
                <a:cs typeface="Lato" panose="020F0502020204030203"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nSpc>
                <a:spcPct val="120000"/>
              </a:lnSpc>
              <a:spcBef>
                <a:spcPct val="0"/>
              </a:spcBef>
              <a:spcAft>
                <a:spcPts val="1200"/>
              </a:spcAft>
              <a:buClr>
                <a:schemeClr val="accent6"/>
              </a:buClr>
              <a:buSzPct val="120000"/>
            </a:pPr>
            <a:r>
              <a:rPr lang="en-GB" sz="1600" b="0" i="0" u="none" strike="noStrike" dirty="0">
                <a:highlight>
                  <a:srgbClr val="FFFFFF"/>
                </a:highlight>
                <a:latin typeface="Roboto"/>
                <a:ea typeface="Roboto"/>
              </a:rPr>
              <a:t>Improvement of production sites and processes for high-quality immunobiological medicines </a:t>
            </a:r>
            <a:r>
              <a:rPr lang="en-GB" dirty="0">
                <a:highlight>
                  <a:srgbClr val="FFFFFF"/>
                </a:highlight>
                <a:latin typeface="Roboto"/>
                <a:ea typeface="Roboto"/>
              </a:rPr>
              <a:t>production in </a:t>
            </a:r>
            <a:r>
              <a:rPr lang="en-GB" sz="1600" b="0" i="0" u="none" strike="noStrike" dirty="0">
                <a:highlight>
                  <a:srgbClr val="FFFFFF"/>
                </a:highlight>
                <a:latin typeface="Roboto"/>
                <a:ea typeface="Roboto"/>
              </a:rPr>
              <a:t>full compliance with the current </a:t>
            </a:r>
            <a:br>
              <a:rPr lang="en-GB" sz="1600" b="0" i="0" u="none" strike="noStrike" dirty="0">
                <a:highlight>
                  <a:srgbClr val="FFFFFF"/>
                </a:highlight>
                <a:latin typeface="Roboto"/>
                <a:ea typeface="Roboto"/>
              </a:rPr>
            </a:br>
            <a:r>
              <a:rPr lang="en-GB" sz="1600" b="0" i="0" u="none" strike="noStrike" dirty="0">
                <a:highlight>
                  <a:srgbClr val="FFFFFF"/>
                </a:highlight>
                <a:latin typeface="Roboto"/>
                <a:ea typeface="Roboto"/>
              </a:rPr>
              <a:t>regulatory requirements</a:t>
            </a:r>
            <a:endParaRPr lang="ru-RU" dirty="0">
              <a:highlight>
                <a:srgbClr val="FFFFFF"/>
              </a:highlight>
              <a:latin typeface="Roboto" panose="02000000000000000000" pitchFamily="2" charset="0"/>
              <a:ea typeface="Roboto" panose="02000000000000000000" pitchFamily="2" charset="0"/>
            </a:endParaRPr>
          </a:p>
          <a:p>
            <a:pPr rtl="0">
              <a:lnSpc>
                <a:spcPct val="120000"/>
              </a:lnSpc>
              <a:spcBef>
                <a:spcPct val="0"/>
              </a:spcBef>
              <a:spcAft>
                <a:spcPts val="1200"/>
              </a:spcAft>
              <a:buClr>
                <a:schemeClr val="accent6"/>
              </a:buClr>
              <a:buSzPct val="120000"/>
            </a:pPr>
            <a:r>
              <a:rPr lang="en-GB" sz="1600" b="0" i="0" u="none" strike="noStrike" dirty="0">
                <a:highlight>
                  <a:srgbClr val="000000">
                    <a:alpha val="0"/>
                  </a:srgbClr>
                </a:highlight>
                <a:latin typeface="Roboto"/>
                <a:ea typeface="Roboto"/>
              </a:rPr>
              <a:t>Development of new immunobiological medicines that meet the current needs of the country's population</a:t>
            </a:r>
          </a:p>
          <a:p>
            <a:pPr rtl="0">
              <a:lnSpc>
                <a:spcPct val="120000"/>
              </a:lnSpc>
              <a:spcBef>
                <a:spcPct val="0"/>
              </a:spcBef>
              <a:spcAft>
                <a:spcPts val="1200"/>
              </a:spcAft>
              <a:buClr>
                <a:schemeClr val="accent6"/>
              </a:buClr>
              <a:buSzPct val="120000"/>
            </a:pPr>
            <a:r>
              <a:rPr lang="en-GB" sz="1600" b="0" i="0" u="none" strike="noStrike" dirty="0">
                <a:highlight>
                  <a:srgbClr val="000000">
                    <a:alpha val="0"/>
                  </a:srgbClr>
                </a:highlight>
                <a:latin typeface="Roboto"/>
                <a:ea typeface="Roboto"/>
              </a:rPr>
              <a:t>Launch of new, consumer-friendly dosage forms of existing immunobiological medicines into civil circulation</a:t>
            </a:r>
          </a:p>
          <a:p>
            <a:pPr rtl="0">
              <a:lnSpc>
                <a:spcPct val="120000"/>
              </a:lnSpc>
              <a:spcBef>
                <a:spcPct val="0"/>
              </a:spcBef>
              <a:spcAft>
                <a:spcPts val="1200"/>
              </a:spcAft>
              <a:buClr>
                <a:schemeClr val="accent6"/>
              </a:buClr>
              <a:buSzPct val="120000"/>
            </a:pPr>
            <a:r>
              <a:rPr lang="en-GB" sz="1600" b="0" i="0" u="none" strike="noStrike" dirty="0">
                <a:highlight>
                  <a:srgbClr val="000000">
                    <a:alpha val="0"/>
                  </a:srgbClr>
                </a:highlight>
                <a:latin typeface="Roboto"/>
                <a:ea typeface="Roboto"/>
              </a:rPr>
              <a:t>Expansion of the indications for use of immunobiological medicines to cover socially significant diseases with an effective therapy</a:t>
            </a:r>
          </a:p>
        </p:txBody>
      </p:sp>
      <p:sp>
        <p:nvSpPr>
          <p:cNvPr id="12" name="Прямоугольник 11">
            <a:extLst>
              <a:ext uri="{FF2B5EF4-FFF2-40B4-BE49-F238E27FC236}">
                <a16:creationId xmlns:a16="http://schemas.microsoft.com/office/drawing/2014/main" id="{2866BF5A-FB39-1C4A-AD40-F942A34F2DF0}"/>
              </a:ext>
            </a:extLst>
          </p:cNvPr>
          <p:cNvSpPr/>
          <p:nvPr/>
        </p:nvSpPr>
        <p:spPr>
          <a:xfrm>
            <a:off x="5597523" y="4282133"/>
            <a:ext cx="5094290" cy="900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pic>
        <p:nvPicPr>
          <p:cNvPr id="14" name="Рисунок 13">
            <a:extLst>
              <a:ext uri="{FF2B5EF4-FFF2-40B4-BE49-F238E27FC236}">
                <a16:creationId xmlns:a16="http://schemas.microsoft.com/office/drawing/2014/main" id="{0151084B-053B-0E42-915F-692D36A32645}"/>
              </a:ext>
            </a:extLst>
          </p:cNvPr>
          <p:cNvPicPr>
            <a:picLocks noChangeAspect="1"/>
          </p:cNvPicPr>
          <p:nvPr/>
        </p:nvPicPr>
        <p:blipFill>
          <a:blip r:embed="rId2"/>
          <a:srcRect t="67776" r="7483"/>
          <a:stretch>
            <a:fillRect/>
          </a:stretch>
        </p:blipFill>
        <p:spPr>
          <a:xfrm>
            <a:off x="5597525" y="-1"/>
            <a:ext cx="5087040" cy="900113"/>
          </a:xfrm>
          <a:prstGeom prst="rect">
            <a:avLst/>
          </a:prstGeom>
        </p:spPr>
      </p:pic>
      <p:pic>
        <p:nvPicPr>
          <p:cNvPr id="13" name="Рисунок 12">
            <a:extLst>
              <a:ext uri="{FF2B5EF4-FFF2-40B4-BE49-F238E27FC236}">
                <a16:creationId xmlns:a16="http://schemas.microsoft.com/office/drawing/2014/main" id="{32722B38-D34C-0F43-96DD-53E609E362DF}"/>
              </a:ext>
            </a:extLst>
          </p:cNvPr>
          <p:cNvPicPr>
            <a:picLocks noChangeAspect="1"/>
          </p:cNvPicPr>
          <p:nvPr/>
        </p:nvPicPr>
        <p:blipFill>
          <a:blip r:embed="rId2"/>
          <a:srcRect t="67583" r="7303"/>
          <a:stretch>
            <a:fillRect/>
          </a:stretch>
        </p:blipFill>
        <p:spPr>
          <a:xfrm>
            <a:off x="5597523" y="5182245"/>
            <a:ext cx="5096981" cy="905506"/>
          </a:xfrm>
          <a:prstGeom prst="rect">
            <a:avLst/>
          </a:prstGeom>
        </p:spPr>
      </p:pic>
      <p:pic>
        <p:nvPicPr>
          <p:cNvPr id="18" name="Рисунок 17">
            <a:extLst>
              <a:ext uri="{FF2B5EF4-FFF2-40B4-BE49-F238E27FC236}">
                <a16:creationId xmlns:a16="http://schemas.microsoft.com/office/drawing/2014/main" id="{1B722FA3-DB80-4347-B42D-8B49D6959C6E}"/>
              </a:ext>
            </a:extLst>
          </p:cNvPr>
          <p:cNvPicPr>
            <a:picLocks noChangeAspect="1"/>
          </p:cNvPicPr>
          <p:nvPr/>
        </p:nvPicPr>
        <p:blipFill>
          <a:blip r:embed="rId3"/>
          <a:srcRect l="53475" t="23438"/>
          <a:stretch>
            <a:fillRect/>
          </a:stretch>
        </p:blipFill>
        <p:spPr>
          <a:xfrm>
            <a:off x="-9940" y="-9939"/>
            <a:ext cx="1760799" cy="2897576"/>
          </a:xfrm>
          <a:prstGeom prst="rect">
            <a:avLst/>
          </a:prstGeom>
        </p:spPr>
      </p:pic>
      <p:pic>
        <p:nvPicPr>
          <p:cNvPr id="19" name="Рисунок 18">
            <a:extLst>
              <a:ext uri="{FF2B5EF4-FFF2-40B4-BE49-F238E27FC236}">
                <a16:creationId xmlns:a16="http://schemas.microsoft.com/office/drawing/2014/main" id="{51B44FF7-E84F-5543-8CA6-4F4D8F161096}"/>
              </a:ext>
            </a:extLst>
          </p:cNvPr>
          <p:cNvPicPr>
            <a:picLocks noChangeAspect="1"/>
          </p:cNvPicPr>
          <p:nvPr/>
        </p:nvPicPr>
        <p:blipFill>
          <a:blip r:embed="rId3"/>
          <a:srcRect b="75542"/>
          <a:stretch>
            <a:fillRect/>
          </a:stretch>
        </p:blipFill>
        <p:spPr>
          <a:xfrm>
            <a:off x="2219325" y="6638039"/>
            <a:ext cx="3784600" cy="925639"/>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200" y="900112"/>
            <a:ext cx="5091613" cy="3396505"/>
          </a:xfrm>
          <a:prstGeom prst="rect">
            <a:avLst/>
          </a:prstGeom>
        </p:spPr>
      </p:pic>
    </p:spTree>
    <p:extLst>
      <p:ext uri="{BB962C8B-B14F-4D97-AF65-F5344CB8AC3E}">
        <p14:creationId xmlns:p14="http://schemas.microsoft.com/office/powerpoint/2010/main" val="53435048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6D637545-BD60-A442-8693-1ACA07AD02C6}"/>
              </a:ext>
            </a:extLst>
          </p:cNvPr>
          <p:cNvPicPr>
            <a:picLocks noChangeAspect="1"/>
          </p:cNvPicPr>
          <p:nvPr/>
        </p:nvPicPr>
        <p:blipFill>
          <a:blip r:embed="rId2">
            <a:alphaModFix amt="35000"/>
          </a:blip>
          <a:srcRect r="818"/>
          <a:stretch>
            <a:fillRect/>
          </a:stretch>
        </p:blipFill>
        <p:spPr>
          <a:xfrm>
            <a:off x="723900" y="4831957"/>
            <a:ext cx="9258299" cy="2727718"/>
          </a:xfrm>
          <a:prstGeom prst="rect">
            <a:avLst/>
          </a:prstGeom>
        </p:spPr>
      </p:pic>
      <p:sp>
        <p:nvSpPr>
          <p:cNvPr id="2" name="Заголовок 1">
            <a:extLst>
              <a:ext uri="{FF2B5EF4-FFF2-40B4-BE49-F238E27FC236}">
                <a16:creationId xmlns:a16="http://schemas.microsoft.com/office/drawing/2014/main" id="{25D09767-6CB5-CB4F-83C9-AC1DDC4C4B45}"/>
              </a:ext>
            </a:extLst>
          </p:cNvPr>
          <p:cNvSpPr>
            <a:spLocks noGrp="1"/>
          </p:cNvSpPr>
          <p:nvPr>
            <p:ph type="title"/>
          </p:nvPr>
        </p:nvSpPr>
        <p:spPr/>
        <p:txBody>
          <a:bodyPr>
            <a:noAutofit/>
          </a:bodyPr>
          <a:lstStyle/>
          <a:p>
            <a:pPr rtl="0"/>
            <a:r>
              <a:rPr lang="en-GB" sz="3600" b="1" i="0" u="none" strike="noStrike" dirty="0">
                <a:highlight>
                  <a:srgbClr val="000000">
                    <a:alpha val="0"/>
                  </a:srgbClr>
                </a:highlight>
                <a:latin typeface="Roboto Condensed"/>
              </a:rPr>
              <a:t>ABOUT THE COMPANY</a:t>
            </a: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dirty="0">
                <a:highlight>
                  <a:srgbClr val="000000">
                    <a:alpha val="0"/>
                  </a:srgbClr>
                </a:highlight>
                <a:latin typeface="Roboto"/>
                <a:ea typeface="Roboto"/>
              </a:rPr>
              <a:t>6</a:t>
            </a:r>
            <a:endParaRPr lang="ru-RU" b="1" dirty="0">
              <a:latin typeface="Roboto" panose="02000000000000000000" pitchFamily="2" charset="0"/>
              <a:ea typeface="Roboto" panose="02000000000000000000" pitchFamily="2" charset="0"/>
            </a:endParaRPr>
          </a:p>
        </p:txBody>
      </p:sp>
      <p:pic>
        <p:nvPicPr>
          <p:cNvPr id="19" name="Рисунок 18">
            <a:extLst>
              <a:ext uri="{FF2B5EF4-FFF2-40B4-BE49-F238E27FC236}">
                <a16:creationId xmlns:a16="http://schemas.microsoft.com/office/drawing/2014/main" id="{1BFFC5B0-E0D6-5C4B-AE27-74EA4B268385}"/>
              </a:ext>
            </a:extLst>
          </p:cNvPr>
          <p:cNvPicPr>
            <a:picLocks noChangeAspect="1"/>
          </p:cNvPicPr>
          <p:nvPr/>
        </p:nvPicPr>
        <p:blipFill>
          <a:blip r:embed="rId3"/>
          <a:srcRect t="66007"/>
          <a:stretch>
            <a:fillRect/>
          </a:stretch>
        </p:blipFill>
        <p:spPr>
          <a:xfrm>
            <a:off x="3705225" y="-9939"/>
            <a:ext cx="3784600" cy="1286502"/>
          </a:xfrm>
          <a:prstGeom prst="rect">
            <a:avLst/>
          </a:prstGeom>
        </p:spPr>
      </p:pic>
      <p:sp>
        <p:nvSpPr>
          <p:cNvPr id="12" name="object 19">
            <a:extLst>
              <a:ext uri="{FF2B5EF4-FFF2-40B4-BE49-F238E27FC236}">
                <a16:creationId xmlns:a16="http://schemas.microsoft.com/office/drawing/2014/main" id="{BA4F0F6D-DD12-7847-8C96-51F4B3880A54}"/>
              </a:ext>
            </a:extLst>
          </p:cNvPr>
          <p:cNvSpPr txBox="1"/>
          <p:nvPr/>
        </p:nvSpPr>
        <p:spPr>
          <a:xfrm>
            <a:off x="1403250" y="3292257"/>
            <a:ext cx="1685289" cy="861774"/>
          </a:xfrm>
          <a:prstGeom prst="rect">
            <a:avLst/>
          </a:prstGeom>
        </p:spPr>
        <p:txBody>
          <a:bodyPr vert="horz" wrap="square" lIns="0" tIns="0" rIns="0" bIns="0" rtlCol="0">
            <a:noAutofit/>
          </a:bodyPr>
          <a:lstStyle/>
          <a:p>
            <a:pPr marL="12700" algn="ctr" rtl="0"/>
            <a:r>
              <a:rPr lang="en-GB" sz="2800" b="1" i="0" u="none" strike="noStrike" dirty="0">
                <a:solidFill>
                  <a:srgbClr val="231F20"/>
                </a:solidFill>
                <a:highlight>
                  <a:srgbClr val="000000">
                    <a:alpha val="0"/>
                  </a:srgbClr>
                </a:highlight>
                <a:latin typeface="Roboto Condensed"/>
                <a:ea typeface="Roboto Condensed"/>
                <a:cs typeface="Lato"/>
              </a:rPr>
              <a:t>8</a:t>
            </a:r>
          </a:p>
          <a:p>
            <a:pPr marL="12065" marR="5080" algn="ctr" rtl="0"/>
            <a:r>
              <a:rPr lang="en-GB" sz="1400" b="0" i="0" u="none" strike="noStrike" dirty="0">
                <a:solidFill>
                  <a:srgbClr val="231F20"/>
                </a:solidFill>
                <a:highlight>
                  <a:srgbClr val="000000">
                    <a:alpha val="0"/>
                  </a:srgbClr>
                </a:highlight>
                <a:latin typeface="Roboto"/>
                <a:ea typeface="Roboto"/>
                <a:cs typeface="Lato"/>
              </a:rPr>
              <a:t>production sites</a:t>
            </a:r>
            <a:endParaRPr sz="1400" dirty="0">
              <a:latin typeface="Roboto" panose="02000000000000000000" pitchFamily="2" charset="0"/>
              <a:ea typeface="Roboto" panose="02000000000000000000" pitchFamily="2" charset="0"/>
              <a:cs typeface="Lato" panose="020F0502020204030203" pitchFamily="34" charset="0"/>
            </a:endParaRPr>
          </a:p>
        </p:txBody>
      </p:sp>
      <p:sp>
        <p:nvSpPr>
          <p:cNvPr id="13" name="object 20">
            <a:extLst>
              <a:ext uri="{FF2B5EF4-FFF2-40B4-BE49-F238E27FC236}">
                <a16:creationId xmlns:a16="http://schemas.microsoft.com/office/drawing/2014/main" id="{AC981762-6E48-8246-9983-54DC4833F962}"/>
              </a:ext>
            </a:extLst>
          </p:cNvPr>
          <p:cNvSpPr txBox="1"/>
          <p:nvPr/>
        </p:nvSpPr>
        <p:spPr>
          <a:xfrm>
            <a:off x="4336647" y="3292257"/>
            <a:ext cx="1964420" cy="646331"/>
          </a:xfrm>
          <a:prstGeom prst="rect">
            <a:avLst/>
          </a:prstGeom>
        </p:spPr>
        <p:txBody>
          <a:bodyPr vert="horz" wrap="square" lIns="0" tIns="0" rIns="0" bIns="0" rtlCol="0">
            <a:noAutofit/>
          </a:bodyPr>
          <a:lstStyle/>
          <a:p>
            <a:pPr marL="12700" algn="ctr" rtl="0"/>
            <a:r>
              <a:rPr lang="en-GB" sz="2800" b="1" i="0" u="none" strike="noStrike" dirty="0">
                <a:solidFill>
                  <a:srgbClr val="231F20"/>
                </a:solidFill>
                <a:highlight>
                  <a:srgbClr val="000000">
                    <a:alpha val="0"/>
                  </a:srgbClr>
                </a:highlight>
                <a:latin typeface="Roboto Condensed"/>
                <a:ea typeface="Roboto Condensed"/>
                <a:cs typeface="Lato"/>
              </a:rPr>
              <a:t>More than 5,000</a:t>
            </a:r>
            <a:endParaRPr sz="2800" b="1" dirty="0">
              <a:latin typeface="Roboto Condensed" panose="02000000000000000000" pitchFamily="2" charset="0"/>
              <a:ea typeface="Roboto Condensed" panose="02000000000000000000" pitchFamily="2" charset="0"/>
              <a:cs typeface="Lato" panose="020F0502020204030203" pitchFamily="34" charset="0"/>
            </a:endParaRPr>
          </a:p>
          <a:p>
            <a:pPr marL="45085" algn="ctr" rtl="0"/>
            <a:r>
              <a:rPr lang="en-GB" sz="1400" b="0" i="0" u="none" strike="noStrike" dirty="0">
                <a:solidFill>
                  <a:srgbClr val="231F20"/>
                </a:solidFill>
                <a:highlight>
                  <a:srgbClr val="000000">
                    <a:alpha val="0"/>
                  </a:srgbClr>
                </a:highlight>
                <a:latin typeface="Roboto"/>
                <a:ea typeface="Roboto"/>
                <a:cs typeface="Lato"/>
              </a:rPr>
              <a:t>employees</a:t>
            </a:r>
            <a:endParaRPr sz="1400" dirty="0">
              <a:latin typeface="Roboto" panose="02000000000000000000" pitchFamily="2" charset="0"/>
              <a:ea typeface="Roboto" panose="02000000000000000000" pitchFamily="2" charset="0"/>
              <a:cs typeface="Lato" panose="020F0502020204030203" pitchFamily="34" charset="0"/>
            </a:endParaRPr>
          </a:p>
        </p:txBody>
      </p:sp>
      <p:sp>
        <p:nvSpPr>
          <p:cNvPr id="16" name="object 21">
            <a:extLst>
              <a:ext uri="{FF2B5EF4-FFF2-40B4-BE49-F238E27FC236}">
                <a16:creationId xmlns:a16="http://schemas.microsoft.com/office/drawing/2014/main" id="{7B9CF555-5071-B34C-B96A-DC8E458A19FB}"/>
              </a:ext>
            </a:extLst>
          </p:cNvPr>
          <p:cNvSpPr txBox="1"/>
          <p:nvPr/>
        </p:nvSpPr>
        <p:spPr>
          <a:xfrm>
            <a:off x="3446411" y="5855080"/>
            <a:ext cx="1685289" cy="461665"/>
          </a:xfrm>
          <a:prstGeom prst="rect">
            <a:avLst/>
          </a:prstGeom>
        </p:spPr>
        <p:txBody>
          <a:bodyPr vert="horz" wrap="square" lIns="0" tIns="0" rIns="0" bIns="0" rtlCol="0">
            <a:noAutofit/>
          </a:bodyPr>
          <a:lstStyle/>
          <a:p>
            <a:pPr marL="12700" algn="ctr" rtl="0"/>
            <a:r>
              <a:rPr lang="en-GB" sz="1800" b="1" i="0" u="none" strike="noStrike" dirty="0">
                <a:solidFill>
                  <a:srgbClr val="231F20"/>
                </a:solidFill>
                <a:highlight>
                  <a:srgbClr val="000000">
                    <a:alpha val="0"/>
                  </a:srgbClr>
                </a:highlight>
                <a:latin typeface="Roboto Condensed"/>
                <a:ea typeface="Roboto Condensed"/>
                <a:cs typeface="Lato"/>
              </a:rPr>
              <a:t>5</a:t>
            </a:r>
            <a:r>
              <a:rPr lang="en-GB" sz="1800" b="1" i="0" u="none" strike="noStrike" dirty="0">
                <a:solidFill>
                  <a:srgbClr val="231F20"/>
                </a:solidFill>
                <a:highlight>
                  <a:srgbClr val="000000">
                    <a:alpha val="0"/>
                  </a:srgbClr>
                </a:highlight>
                <a:latin typeface="Roboto"/>
                <a:ea typeface="Roboto"/>
                <a:cs typeface="Lato"/>
              </a:rPr>
              <a:t> </a:t>
            </a:r>
            <a:br>
              <a:rPr lang="en-GB" sz="1800" b="1" i="0" u="none" strike="noStrike" dirty="0">
                <a:solidFill>
                  <a:srgbClr val="231F20"/>
                </a:solidFill>
                <a:highlight>
                  <a:srgbClr val="000000">
                    <a:alpha val="0"/>
                  </a:srgbClr>
                </a:highlight>
                <a:latin typeface="Roboto"/>
                <a:ea typeface="Roboto"/>
                <a:cs typeface="Lato"/>
              </a:rPr>
            </a:br>
            <a:r>
              <a:rPr lang="en-GB" sz="1200" b="0" i="0" u="none" strike="noStrike" dirty="0">
                <a:solidFill>
                  <a:srgbClr val="231F20"/>
                </a:solidFill>
                <a:highlight>
                  <a:srgbClr val="000000">
                    <a:alpha val="0"/>
                  </a:srgbClr>
                </a:highlight>
                <a:latin typeface="Roboto"/>
                <a:ea typeface="Roboto"/>
                <a:cs typeface="Lato"/>
              </a:rPr>
              <a:t>laboratories</a:t>
            </a:r>
            <a:endParaRPr sz="1200" dirty="0">
              <a:latin typeface="Roboto" panose="02000000000000000000" pitchFamily="2" charset="0"/>
              <a:ea typeface="Roboto" panose="02000000000000000000" pitchFamily="2" charset="0"/>
              <a:cs typeface="Lato" panose="020F0502020204030203" pitchFamily="34" charset="0"/>
            </a:endParaRPr>
          </a:p>
        </p:txBody>
      </p:sp>
      <p:pic>
        <p:nvPicPr>
          <p:cNvPr id="7" name="Рисунок 6">
            <a:extLst>
              <a:ext uri="{FF2B5EF4-FFF2-40B4-BE49-F238E27FC236}">
                <a16:creationId xmlns:a16="http://schemas.microsoft.com/office/drawing/2014/main" id="{6E9F2B56-8025-DE42-814E-6B8FF144CE5F}"/>
              </a:ext>
            </a:extLst>
          </p:cNvPr>
          <p:cNvPicPr>
            <a:picLocks noChangeAspect="1"/>
          </p:cNvPicPr>
          <p:nvPr/>
        </p:nvPicPr>
        <p:blipFill>
          <a:blip r:embed="rId4"/>
          <a:stretch>
            <a:fillRect/>
          </a:stretch>
        </p:blipFill>
        <p:spPr>
          <a:xfrm>
            <a:off x="1743694" y="2195332"/>
            <a:ext cx="1004400" cy="1004400"/>
          </a:xfrm>
          <a:prstGeom prst="rect">
            <a:avLst/>
          </a:prstGeom>
        </p:spPr>
      </p:pic>
      <p:pic>
        <p:nvPicPr>
          <p:cNvPr id="10" name="Рисунок 9">
            <a:extLst>
              <a:ext uri="{FF2B5EF4-FFF2-40B4-BE49-F238E27FC236}">
                <a16:creationId xmlns:a16="http://schemas.microsoft.com/office/drawing/2014/main" id="{9FE08986-AC19-574B-803F-5B763A671551}"/>
              </a:ext>
            </a:extLst>
          </p:cNvPr>
          <p:cNvPicPr>
            <a:picLocks noChangeAspect="1"/>
          </p:cNvPicPr>
          <p:nvPr/>
        </p:nvPicPr>
        <p:blipFill>
          <a:blip r:embed="rId5"/>
          <a:stretch>
            <a:fillRect/>
          </a:stretch>
        </p:blipFill>
        <p:spPr>
          <a:xfrm>
            <a:off x="4842913" y="2144532"/>
            <a:ext cx="1004400" cy="1004400"/>
          </a:xfrm>
          <a:prstGeom prst="rect">
            <a:avLst/>
          </a:prstGeom>
        </p:spPr>
      </p:pic>
      <p:pic>
        <p:nvPicPr>
          <p:cNvPr id="21" name="Рисунок 20">
            <a:extLst>
              <a:ext uri="{FF2B5EF4-FFF2-40B4-BE49-F238E27FC236}">
                <a16:creationId xmlns:a16="http://schemas.microsoft.com/office/drawing/2014/main" id="{49083A9E-A1C8-CB49-919B-9661B435A040}"/>
              </a:ext>
            </a:extLst>
          </p:cNvPr>
          <p:cNvPicPr>
            <a:picLocks noChangeAspect="1"/>
          </p:cNvPicPr>
          <p:nvPr/>
        </p:nvPicPr>
        <p:blipFill>
          <a:blip r:embed="rId6"/>
          <a:srcRect l="-181" t="11601" r="91384" b="55819"/>
          <a:stretch>
            <a:fillRect/>
          </a:stretch>
        </p:blipFill>
        <p:spPr>
          <a:xfrm>
            <a:off x="-9938" y="-9939"/>
            <a:ext cx="483676" cy="910052"/>
          </a:xfrm>
          <a:prstGeom prst="rect">
            <a:avLst/>
          </a:prstGeom>
        </p:spPr>
      </p:pic>
      <p:pic>
        <p:nvPicPr>
          <p:cNvPr id="22" name="Рисунок 21">
            <a:extLst>
              <a:ext uri="{FF2B5EF4-FFF2-40B4-BE49-F238E27FC236}">
                <a16:creationId xmlns:a16="http://schemas.microsoft.com/office/drawing/2014/main" id="{1529BA42-85EF-4441-BE25-636CD444A807}"/>
              </a:ext>
            </a:extLst>
          </p:cNvPr>
          <p:cNvPicPr>
            <a:picLocks noChangeAspect="1"/>
          </p:cNvPicPr>
          <p:nvPr/>
        </p:nvPicPr>
        <p:blipFill>
          <a:blip r:embed="rId3"/>
          <a:srcRect l="80578" b="81428"/>
          <a:stretch>
            <a:fillRect/>
          </a:stretch>
        </p:blipFill>
        <p:spPr>
          <a:xfrm>
            <a:off x="0" y="6870743"/>
            <a:ext cx="735062" cy="702874"/>
          </a:xfrm>
          <a:prstGeom prst="rect">
            <a:avLst/>
          </a:prstGeom>
        </p:spPr>
      </p:pic>
      <p:pic>
        <p:nvPicPr>
          <p:cNvPr id="24" name="Рисунок 23">
            <a:extLst>
              <a:ext uri="{FF2B5EF4-FFF2-40B4-BE49-F238E27FC236}">
                <a16:creationId xmlns:a16="http://schemas.microsoft.com/office/drawing/2014/main" id="{CC1A47EA-3CBE-AB44-A817-6A2B05646EFF}"/>
              </a:ext>
            </a:extLst>
          </p:cNvPr>
          <p:cNvPicPr>
            <a:picLocks noChangeAspect="1"/>
          </p:cNvPicPr>
          <p:nvPr/>
        </p:nvPicPr>
        <p:blipFill>
          <a:blip r:embed="rId6"/>
          <a:srcRect r="91384" b="55819"/>
          <a:stretch>
            <a:fillRect/>
          </a:stretch>
        </p:blipFill>
        <p:spPr>
          <a:xfrm>
            <a:off x="10218074" y="0"/>
            <a:ext cx="473739" cy="935038"/>
          </a:xfrm>
          <a:prstGeom prst="rect">
            <a:avLst/>
          </a:prstGeom>
        </p:spPr>
      </p:pic>
      <p:sp>
        <p:nvSpPr>
          <p:cNvPr id="25" name="object 22">
            <a:extLst>
              <a:ext uri="{FF2B5EF4-FFF2-40B4-BE49-F238E27FC236}">
                <a16:creationId xmlns:a16="http://schemas.microsoft.com/office/drawing/2014/main" id="{7A10CCA3-6639-024A-BB71-25A373B7C75A}"/>
              </a:ext>
            </a:extLst>
          </p:cNvPr>
          <p:cNvSpPr txBox="1"/>
          <p:nvPr/>
        </p:nvSpPr>
        <p:spPr>
          <a:xfrm>
            <a:off x="7533392" y="5855080"/>
            <a:ext cx="2058670" cy="1015663"/>
          </a:xfrm>
          <a:prstGeom prst="rect">
            <a:avLst/>
          </a:prstGeom>
        </p:spPr>
        <p:txBody>
          <a:bodyPr vert="horz" wrap="square" lIns="0" tIns="0" rIns="0" bIns="0" rtlCol="0">
            <a:noAutofit/>
          </a:bodyPr>
          <a:lstStyle/>
          <a:p>
            <a:pPr algn="ctr" rtl="0"/>
            <a:r>
              <a:rPr lang="en-GB" sz="1800" b="1" i="0" u="none" strike="noStrike" dirty="0">
                <a:solidFill>
                  <a:srgbClr val="231F20"/>
                </a:solidFill>
                <a:highlight>
                  <a:srgbClr val="000000">
                    <a:alpha val="0"/>
                  </a:srgbClr>
                </a:highlight>
                <a:latin typeface="Roboto Condensed"/>
                <a:ea typeface="Roboto Condensed"/>
                <a:cs typeface="Lato"/>
              </a:rPr>
              <a:t>More than 300</a:t>
            </a:r>
            <a:endParaRPr b="1" dirty="0">
              <a:latin typeface="Roboto Condensed" panose="02000000000000000000" pitchFamily="2" charset="0"/>
              <a:ea typeface="Roboto Condensed" panose="02000000000000000000" pitchFamily="2" charset="0"/>
              <a:cs typeface="Lato" panose="020F0502020204030203" pitchFamily="34" charset="0"/>
            </a:endParaRPr>
          </a:p>
          <a:p>
            <a:pPr marL="12700" marR="5080" indent="-635" algn="ctr">
              <a:spcBef>
                <a:spcPts val="25"/>
              </a:spcBef>
            </a:pPr>
            <a:r>
              <a:rPr lang="en-GB" sz="1200" b="0" i="0" u="none" strike="noStrike" dirty="0">
                <a:solidFill>
                  <a:srgbClr val="231F20"/>
                </a:solidFill>
                <a:highlight>
                  <a:srgbClr val="000000">
                    <a:alpha val="0"/>
                  </a:srgbClr>
                </a:highlight>
                <a:latin typeface="Roboto"/>
                <a:ea typeface="Roboto"/>
                <a:cs typeface="Lato"/>
              </a:rPr>
              <a:t>vehicles for federal </a:t>
            </a:r>
            <a:r>
              <a:rPr lang="en-GB" sz="1200" dirty="0">
                <a:solidFill>
                  <a:srgbClr val="231F20"/>
                </a:solidFill>
                <a:highlight>
                  <a:srgbClr val="000000">
                    <a:alpha val="0"/>
                  </a:srgbClr>
                </a:highlight>
                <a:latin typeface="Roboto"/>
                <a:ea typeface="Roboto"/>
                <a:cs typeface="Lato"/>
              </a:rPr>
              <a:t>cold chain</a:t>
            </a:r>
            <a:r>
              <a:rPr lang="ru-RU" sz="1200" dirty="0">
                <a:solidFill>
                  <a:srgbClr val="231F20"/>
                </a:solidFill>
                <a:highlight>
                  <a:srgbClr val="000000">
                    <a:alpha val="0"/>
                  </a:srgbClr>
                </a:highlight>
                <a:latin typeface="Roboto"/>
                <a:ea typeface="Roboto"/>
                <a:cs typeface="Lato"/>
              </a:rPr>
              <a:t> </a:t>
            </a:r>
            <a:r>
              <a:rPr lang="en-GB" sz="1200" dirty="0">
                <a:solidFill>
                  <a:srgbClr val="231F20"/>
                </a:solidFill>
                <a:highlight>
                  <a:srgbClr val="000000">
                    <a:alpha val="0"/>
                  </a:srgbClr>
                </a:highlight>
                <a:latin typeface="Roboto"/>
                <a:ea typeface="Roboto"/>
                <a:cs typeface="Lato"/>
              </a:rPr>
              <a:t>supplies</a:t>
            </a:r>
            <a:endParaRPr sz="1200" dirty="0">
              <a:latin typeface="Roboto" panose="02000000000000000000" pitchFamily="2" charset="0"/>
              <a:ea typeface="Roboto" panose="02000000000000000000" pitchFamily="2" charset="0"/>
              <a:cs typeface="Lato" panose="020F0502020204030203" pitchFamily="34" charset="0"/>
            </a:endParaRPr>
          </a:p>
        </p:txBody>
      </p:sp>
      <p:sp>
        <p:nvSpPr>
          <p:cNvPr id="26" name="object 23">
            <a:extLst>
              <a:ext uri="{FF2B5EF4-FFF2-40B4-BE49-F238E27FC236}">
                <a16:creationId xmlns:a16="http://schemas.microsoft.com/office/drawing/2014/main" id="{90130164-5E8C-B440-BA12-564B23FCF9F9}"/>
              </a:ext>
            </a:extLst>
          </p:cNvPr>
          <p:cNvSpPr txBox="1"/>
          <p:nvPr/>
        </p:nvSpPr>
        <p:spPr>
          <a:xfrm>
            <a:off x="1117334" y="5855080"/>
            <a:ext cx="2058669" cy="830997"/>
          </a:xfrm>
          <a:prstGeom prst="rect">
            <a:avLst/>
          </a:prstGeom>
        </p:spPr>
        <p:txBody>
          <a:bodyPr vert="horz" wrap="square" lIns="0" tIns="0" rIns="0" bIns="0" rtlCol="0">
            <a:noAutofit/>
          </a:bodyPr>
          <a:lstStyle/>
          <a:p>
            <a:pPr marL="12700" marR="5080" algn="ctr" rtl="0"/>
            <a:r>
              <a:rPr lang="en-GB" sz="1800" b="1" i="0" u="none" strike="noStrike" dirty="0">
                <a:solidFill>
                  <a:srgbClr val="231F20"/>
                </a:solidFill>
                <a:highlight>
                  <a:srgbClr val="000000">
                    <a:alpha val="0"/>
                  </a:srgbClr>
                </a:highlight>
                <a:latin typeface="Roboto Condensed"/>
                <a:ea typeface="Roboto Condensed"/>
                <a:cs typeface="Lato"/>
              </a:rPr>
              <a:t>More than 15,000,000 </a:t>
            </a:r>
            <a:r>
              <a:rPr lang="en-GB" sz="1200" b="0" i="0" u="none" strike="noStrike" dirty="0">
                <a:solidFill>
                  <a:srgbClr val="231F20"/>
                </a:solidFill>
                <a:highlight>
                  <a:srgbClr val="000000">
                    <a:alpha val="0"/>
                  </a:srgbClr>
                </a:highlight>
                <a:latin typeface="Roboto"/>
                <a:ea typeface="Roboto"/>
                <a:cs typeface="Lato"/>
              </a:rPr>
              <a:t>packages — production capacity</a:t>
            </a:r>
            <a:endParaRPr sz="1200" dirty="0">
              <a:latin typeface="Roboto" panose="02000000000000000000" pitchFamily="2" charset="0"/>
              <a:ea typeface="Roboto" panose="02000000000000000000" pitchFamily="2" charset="0"/>
              <a:cs typeface="Lato" panose="020F0502020204030203" pitchFamily="34" charset="0"/>
            </a:endParaRPr>
          </a:p>
        </p:txBody>
      </p:sp>
      <p:sp>
        <p:nvSpPr>
          <p:cNvPr id="27" name="object 24">
            <a:extLst>
              <a:ext uri="{FF2B5EF4-FFF2-40B4-BE49-F238E27FC236}">
                <a16:creationId xmlns:a16="http://schemas.microsoft.com/office/drawing/2014/main" id="{7C04B2F0-2BDF-484A-AB41-51E68DF90B1E}"/>
              </a:ext>
            </a:extLst>
          </p:cNvPr>
          <p:cNvSpPr txBox="1"/>
          <p:nvPr/>
        </p:nvSpPr>
        <p:spPr>
          <a:xfrm>
            <a:off x="5515477" y="5855080"/>
            <a:ext cx="2058670" cy="1200329"/>
          </a:xfrm>
          <a:prstGeom prst="rect">
            <a:avLst/>
          </a:prstGeom>
        </p:spPr>
        <p:txBody>
          <a:bodyPr vert="horz" wrap="square" lIns="0" tIns="0" rIns="0" bIns="0" rtlCol="0">
            <a:noAutofit/>
          </a:bodyPr>
          <a:lstStyle/>
          <a:p>
            <a:pPr algn="ctr" rtl="0"/>
            <a:r>
              <a:rPr lang="en-GB" sz="1800" b="1" i="0" u="none" strike="noStrike" dirty="0">
                <a:solidFill>
                  <a:srgbClr val="231F20"/>
                </a:solidFill>
                <a:highlight>
                  <a:srgbClr val="000000">
                    <a:alpha val="0"/>
                  </a:srgbClr>
                </a:highlight>
                <a:latin typeface="Roboto Condensed"/>
                <a:ea typeface="Roboto Condensed"/>
                <a:cs typeface="Lato"/>
              </a:rPr>
              <a:t>11 exporting</a:t>
            </a:r>
            <a:br>
              <a:rPr lang="en-GB" sz="1800" b="1" i="0" u="none" strike="noStrike" dirty="0">
                <a:solidFill>
                  <a:srgbClr val="231F20"/>
                </a:solidFill>
                <a:highlight>
                  <a:srgbClr val="000000">
                    <a:alpha val="0"/>
                  </a:srgbClr>
                </a:highlight>
                <a:latin typeface="Roboto Condensed"/>
                <a:ea typeface="Roboto Condensed"/>
                <a:cs typeface="Lato"/>
              </a:rPr>
            </a:br>
            <a:r>
              <a:rPr lang="en-GB" sz="1200" b="0" i="0" u="none" strike="noStrike" dirty="0">
                <a:solidFill>
                  <a:srgbClr val="231F20"/>
                </a:solidFill>
                <a:highlight>
                  <a:srgbClr val="000000">
                    <a:alpha val="0"/>
                  </a:srgbClr>
                </a:highlight>
                <a:latin typeface="Roboto"/>
                <a:ea typeface="Roboto"/>
                <a:cs typeface="Lato"/>
              </a:rPr>
              <a:t>countries</a:t>
            </a:r>
          </a:p>
          <a:p>
            <a:pPr algn="ctr" rtl="0"/>
            <a:r>
              <a:rPr lang="en-GB" sz="1200" b="0" i="0" u="none" strike="noStrike" dirty="0">
                <a:solidFill>
                  <a:srgbClr val="231F20"/>
                </a:solidFill>
                <a:highlight>
                  <a:srgbClr val="000000">
                    <a:alpha val="0"/>
                  </a:srgbClr>
                </a:highlight>
                <a:latin typeface="Roboto"/>
                <a:ea typeface="Roboto"/>
                <a:cs typeface="Lato"/>
              </a:rPr>
              <a:t>Supply of medicines</a:t>
            </a:r>
          </a:p>
          <a:p>
            <a:pPr algn="ctr" rtl="0"/>
            <a:r>
              <a:rPr lang="en-GB" sz="1200" b="0" i="0" u="none" strike="noStrike" dirty="0">
                <a:solidFill>
                  <a:srgbClr val="231F20"/>
                </a:solidFill>
                <a:highlight>
                  <a:srgbClr val="000000">
                    <a:alpha val="0"/>
                  </a:srgbClr>
                </a:highlight>
                <a:latin typeface="Roboto"/>
                <a:ea typeface="Roboto"/>
                <a:cs typeface="Lato"/>
              </a:rPr>
              <a:t>that have no analogues</a:t>
            </a:r>
          </a:p>
          <a:p>
            <a:pPr algn="ctr" rtl="0"/>
            <a:r>
              <a:rPr lang="en-GB" sz="1200" b="0" i="0" u="none" strike="noStrike" dirty="0">
                <a:solidFill>
                  <a:srgbClr val="231F20"/>
                </a:solidFill>
                <a:highlight>
                  <a:srgbClr val="000000">
                    <a:alpha val="0"/>
                  </a:srgbClr>
                </a:highlight>
                <a:latin typeface="Roboto"/>
                <a:ea typeface="Roboto"/>
                <a:cs typeface="Lato"/>
              </a:rPr>
              <a:t>at the foreign markets</a:t>
            </a:r>
          </a:p>
          <a:p>
            <a:pPr algn="ctr"/>
            <a:endParaRPr lang="ru-RU" sz="1200" dirty="0">
              <a:latin typeface="Roboto" panose="02000000000000000000" pitchFamily="2" charset="0"/>
              <a:ea typeface="Roboto" panose="02000000000000000000" pitchFamily="2" charset="0"/>
              <a:cs typeface="Lato" panose="020F0502020204030203" pitchFamily="34" charset="0"/>
            </a:endParaRPr>
          </a:p>
        </p:txBody>
      </p:sp>
      <p:sp>
        <p:nvSpPr>
          <p:cNvPr id="28" name="object 25">
            <a:extLst>
              <a:ext uri="{FF2B5EF4-FFF2-40B4-BE49-F238E27FC236}">
                <a16:creationId xmlns:a16="http://schemas.microsoft.com/office/drawing/2014/main" id="{9B14806F-0D21-8B43-A0D3-AAFA61CA9DE3}"/>
              </a:ext>
            </a:extLst>
          </p:cNvPr>
          <p:cNvSpPr txBox="1"/>
          <p:nvPr/>
        </p:nvSpPr>
        <p:spPr>
          <a:xfrm>
            <a:off x="6857442" y="3281111"/>
            <a:ext cx="2734620" cy="1077218"/>
          </a:xfrm>
          <a:prstGeom prst="rect">
            <a:avLst/>
          </a:prstGeom>
        </p:spPr>
        <p:txBody>
          <a:bodyPr vert="horz" wrap="square" lIns="0" tIns="0" rIns="0" bIns="0" rtlCol="0">
            <a:noAutofit/>
          </a:bodyPr>
          <a:lstStyle/>
          <a:p>
            <a:pPr algn="ctr" rtl="0"/>
            <a:r>
              <a:rPr lang="en-GB" sz="2800" b="1" i="0" u="none" strike="noStrike" dirty="0">
                <a:solidFill>
                  <a:srgbClr val="231F20"/>
                </a:solidFill>
                <a:highlight>
                  <a:srgbClr val="000000">
                    <a:alpha val="0"/>
                  </a:srgbClr>
                </a:highlight>
                <a:latin typeface="Roboto Condensed"/>
                <a:ea typeface="Roboto Condensed"/>
                <a:cs typeface="Lato"/>
              </a:rPr>
              <a:t>More than 250</a:t>
            </a:r>
          </a:p>
          <a:p>
            <a:pPr marL="12065" marR="5080" algn="ctr" rtl="0">
              <a:spcBef>
                <a:spcPts val="25"/>
              </a:spcBef>
            </a:pPr>
            <a:r>
              <a:rPr lang="en-GB" sz="1400" b="0" i="0" u="none" strike="noStrike" dirty="0">
                <a:solidFill>
                  <a:srgbClr val="231F20"/>
                </a:solidFill>
                <a:highlight>
                  <a:srgbClr val="000000">
                    <a:alpha val="0"/>
                  </a:srgbClr>
                </a:highlight>
                <a:latin typeface="Roboto"/>
                <a:ea typeface="Roboto"/>
                <a:cs typeface="Lato"/>
              </a:rPr>
              <a:t>titles of medicines and diagnostic products</a:t>
            </a:r>
            <a:endParaRPr sz="1400" dirty="0">
              <a:latin typeface="Roboto" panose="02000000000000000000" pitchFamily="2" charset="0"/>
              <a:ea typeface="Roboto" panose="02000000000000000000" pitchFamily="2" charset="0"/>
              <a:cs typeface="Lato" panose="020F0502020204030203" pitchFamily="34" charset="0"/>
            </a:endParaRPr>
          </a:p>
        </p:txBody>
      </p:sp>
      <p:pic>
        <p:nvPicPr>
          <p:cNvPr id="29" name="Рисунок 28">
            <a:extLst>
              <a:ext uri="{FF2B5EF4-FFF2-40B4-BE49-F238E27FC236}">
                <a16:creationId xmlns:a16="http://schemas.microsoft.com/office/drawing/2014/main" id="{6ECD3F96-19C5-634A-A0C2-2D12151A9C8D}"/>
              </a:ext>
            </a:extLst>
          </p:cNvPr>
          <p:cNvPicPr>
            <a:picLocks noChangeAspect="1"/>
          </p:cNvPicPr>
          <p:nvPr/>
        </p:nvPicPr>
        <p:blipFill>
          <a:blip r:embed="rId7"/>
          <a:stretch>
            <a:fillRect/>
          </a:stretch>
        </p:blipFill>
        <p:spPr>
          <a:xfrm>
            <a:off x="8322317" y="5259673"/>
            <a:ext cx="486000" cy="486000"/>
          </a:xfrm>
          <a:prstGeom prst="rect">
            <a:avLst/>
          </a:prstGeom>
        </p:spPr>
      </p:pic>
      <p:pic>
        <p:nvPicPr>
          <p:cNvPr id="31" name="Рисунок 30">
            <a:extLst>
              <a:ext uri="{FF2B5EF4-FFF2-40B4-BE49-F238E27FC236}">
                <a16:creationId xmlns:a16="http://schemas.microsoft.com/office/drawing/2014/main" id="{185CC7FF-CE22-7C42-AA50-DBFC6F00AD9E}"/>
              </a:ext>
            </a:extLst>
          </p:cNvPr>
          <p:cNvPicPr>
            <a:picLocks noChangeAspect="1"/>
          </p:cNvPicPr>
          <p:nvPr/>
        </p:nvPicPr>
        <p:blipFill>
          <a:blip r:embed="rId8"/>
          <a:stretch>
            <a:fillRect/>
          </a:stretch>
        </p:blipFill>
        <p:spPr>
          <a:xfrm>
            <a:off x="1903669" y="5259673"/>
            <a:ext cx="486000" cy="486000"/>
          </a:xfrm>
          <a:prstGeom prst="rect">
            <a:avLst/>
          </a:prstGeom>
        </p:spPr>
      </p:pic>
      <p:pic>
        <p:nvPicPr>
          <p:cNvPr id="33" name="Рисунок 32">
            <a:extLst>
              <a:ext uri="{FF2B5EF4-FFF2-40B4-BE49-F238E27FC236}">
                <a16:creationId xmlns:a16="http://schemas.microsoft.com/office/drawing/2014/main" id="{544DA76A-E78C-8B45-BFCE-C0BEE98A9CA5}"/>
              </a:ext>
            </a:extLst>
          </p:cNvPr>
          <p:cNvPicPr>
            <a:picLocks noChangeAspect="1"/>
          </p:cNvPicPr>
          <p:nvPr/>
        </p:nvPicPr>
        <p:blipFill>
          <a:blip r:embed="rId9">
            <a:duotone>
              <a:schemeClr val="accent6">
                <a:shade val="45000"/>
                <a:satMod val="135000"/>
              </a:schemeClr>
              <a:prstClr val="white"/>
            </a:duotone>
          </a:blip>
          <a:stretch>
            <a:fillRect/>
          </a:stretch>
        </p:blipFill>
        <p:spPr>
          <a:xfrm>
            <a:off x="7725193" y="2166932"/>
            <a:ext cx="999118" cy="999118"/>
          </a:xfrm>
          <a:prstGeom prst="rect">
            <a:avLst/>
          </a:prstGeom>
        </p:spPr>
      </p:pic>
      <p:pic>
        <p:nvPicPr>
          <p:cNvPr id="35" name="Рисунок 34">
            <a:extLst>
              <a:ext uri="{FF2B5EF4-FFF2-40B4-BE49-F238E27FC236}">
                <a16:creationId xmlns:a16="http://schemas.microsoft.com/office/drawing/2014/main" id="{EC83B0FA-5392-F649-BDB0-EF4B3F06817F}"/>
              </a:ext>
            </a:extLst>
          </p:cNvPr>
          <p:cNvPicPr>
            <a:picLocks noChangeAspect="1"/>
          </p:cNvPicPr>
          <p:nvPr/>
        </p:nvPicPr>
        <p:blipFill>
          <a:blip r:embed="rId10"/>
          <a:stretch>
            <a:fillRect/>
          </a:stretch>
        </p:blipFill>
        <p:spPr>
          <a:xfrm>
            <a:off x="6301067" y="5259673"/>
            <a:ext cx="486000" cy="486000"/>
          </a:xfrm>
          <a:prstGeom prst="rect">
            <a:avLst/>
          </a:prstGeom>
        </p:spPr>
      </p:pic>
      <p:pic>
        <p:nvPicPr>
          <p:cNvPr id="3" name="Рисунок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4039" y="5170344"/>
            <a:ext cx="630032" cy="630032"/>
          </a:xfrm>
          <a:prstGeom prst="rect">
            <a:avLst/>
          </a:prstGeom>
        </p:spPr>
      </p:pic>
    </p:spTree>
    <p:extLst>
      <p:ext uri="{BB962C8B-B14F-4D97-AF65-F5344CB8AC3E}">
        <p14:creationId xmlns:p14="http://schemas.microsoft.com/office/powerpoint/2010/main" val="30937445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4E6FA43-D745-0644-9BC7-D14190493468}"/>
              </a:ext>
            </a:extLst>
          </p:cNvPr>
          <p:cNvPicPr>
            <a:picLocks noChangeAspect="1"/>
          </p:cNvPicPr>
          <p:nvPr/>
        </p:nvPicPr>
        <p:blipFill>
          <a:blip r:embed="rId2"/>
          <a:srcRect l="118" t="12549" r="46224" b="9641"/>
          <a:stretch>
            <a:fillRect/>
          </a:stretch>
        </p:blipFill>
        <p:spPr>
          <a:xfrm>
            <a:off x="3314502" y="0"/>
            <a:ext cx="7377311" cy="7559675"/>
          </a:xfrm>
          <a:prstGeom prst="rect">
            <a:avLst/>
          </a:prstGeom>
        </p:spPr>
      </p:pic>
      <p:pic>
        <p:nvPicPr>
          <p:cNvPr id="37" name="Рисунок 36">
            <a:extLst>
              <a:ext uri="{FF2B5EF4-FFF2-40B4-BE49-F238E27FC236}">
                <a16:creationId xmlns:a16="http://schemas.microsoft.com/office/drawing/2014/main" id="{C27C418E-42A3-3749-89F7-89F32117E9F7}"/>
              </a:ext>
            </a:extLst>
          </p:cNvPr>
          <p:cNvPicPr>
            <a:picLocks noChangeAspect="1"/>
          </p:cNvPicPr>
          <p:nvPr/>
        </p:nvPicPr>
        <p:blipFill>
          <a:blip r:embed="rId3"/>
          <a:srcRect l="19078" t="499" b="67496"/>
          <a:stretch>
            <a:fillRect/>
          </a:stretch>
        </p:blipFill>
        <p:spPr>
          <a:xfrm rot="10800000">
            <a:off x="6242293" y="6123"/>
            <a:ext cx="4449520" cy="893989"/>
          </a:xfrm>
          <a:prstGeom prst="rect">
            <a:avLst/>
          </a:prstGeom>
        </p:spPr>
      </p:pic>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dirty="0">
                <a:highlight>
                  <a:srgbClr val="000000">
                    <a:alpha val="0"/>
                  </a:srgbClr>
                </a:highlight>
                <a:latin typeface="Roboto"/>
                <a:ea typeface="Roboto"/>
              </a:rPr>
              <a:t>7</a:t>
            </a:r>
            <a:endParaRPr lang="ru-RU" b="1" dirty="0">
              <a:latin typeface="Roboto" panose="02000000000000000000" pitchFamily="2" charset="0"/>
              <a:ea typeface="Roboto" panose="02000000000000000000" pitchFamily="2" charset="0"/>
            </a:endParaRPr>
          </a:p>
        </p:txBody>
      </p:sp>
      <p:pic>
        <p:nvPicPr>
          <p:cNvPr id="19" name="Рисунок 18">
            <a:extLst>
              <a:ext uri="{FF2B5EF4-FFF2-40B4-BE49-F238E27FC236}">
                <a16:creationId xmlns:a16="http://schemas.microsoft.com/office/drawing/2014/main" id="{1BFFC5B0-E0D6-5C4B-AE27-74EA4B268385}"/>
              </a:ext>
            </a:extLst>
          </p:cNvPr>
          <p:cNvPicPr>
            <a:picLocks noChangeAspect="1"/>
          </p:cNvPicPr>
          <p:nvPr/>
        </p:nvPicPr>
        <p:blipFill>
          <a:blip r:embed="rId4"/>
          <a:srcRect t="75025" r="85653"/>
          <a:stretch>
            <a:fillRect/>
          </a:stretch>
        </p:blipFill>
        <p:spPr>
          <a:xfrm>
            <a:off x="10145346" y="-10160"/>
            <a:ext cx="542974" cy="945198"/>
          </a:xfrm>
          <a:prstGeom prst="rect">
            <a:avLst/>
          </a:prstGeom>
        </p:spPr>
      </p:pic>
      <p:pic>
        <p:nvPicPr>
          <p:cNvPr id="21" name="Рисунок 20">
            <a:extLst>
              <a:ext uri="{FF2B5EF4-FFF2-40B4-BE49-F238E27FC236}">
                <a16:creationId xmlns:a16="http://schemas.microsoft.com/office/drawing/2014/main" id="{49083A9E-A1C8-CB49-919B-9661B435A040}"/>
              </a:ext>
            </a:extLst>
          </p:cNvPr>
          <p:cNvPicPr>
            <a:picLocks noChangeAspect="1"/>
          </p:cNvPicPr>
          <p:nvPr/>
        </p:nvPicPr>
        <p:blipFill>
          <a:blip r:embed="rId3"/>
          <a:srcRect l="-181" t="11957" r="91384" b="55819"/>
          <a:stretch>
            <a:fillRect/>
          </a:stretch>
        </p:blipFill>
        <p:spPr>
          <a:xfrm>
            <a:off x="-9938" y="0"/>
            <a:ext cx="483676" cy="900113"/>
          </a:xfrm>
          <a:prstGeom prst="rect">
            <a:avLst/>
          </a:prstGeom>
        </p:spPr>
      </p:pic>
      <p:sp>
        <p:nvSpPr>
          <p:cNvPr id="2" name="Заголовок 1">
            <a:extLst>
              <a:ext uri="{FF2B5EF4-FFF2-40B4-BE49-F238E27FC236}">
                <a16:creationId xmlns:a16="http://schemas.microsoft.com/office/drawing/2014/main" id="{25D09767-6CB5-CB4F-83C9-AC1DDC4C4B45}"/>
              </a:ext>
            </a:extLst>
          </p:cNvPr>
          <p:cNvSpPr>
            <a:spLocks noGrp="1"/>
          </p:cNvSpPr>
          <p:nvPr>
            <p:ph type="title"/>
          </p:nvPr>
        </p:nvSpPr>
        <p:spPr>
          <a:xfrm>
            <a:off x="735062" y="308109"/>
            <a:ext cx="8857000" cy="1461188"/>
          </a:xfrm>
        </p:spPr>
        <p:txBody>
          <a:bodyPr>
            <a:noAutofit/>
          </a:bodyPr>
          <a:lstStyle/>
          <a:p>
            <a:pPr rtl="0"/>
            <a:r>
              <a:rPr lang="en-GB" sz="3600" b="1" i="0" u="none" strike="noStrike" dirty="0">
                <a:highlight>
                  <a:srgbClr val="000000">
                    <a:alpha val="0"/>
                  </a:srgbClr>
                </a:highlight>
                <a:latin typeface="Roboto Condensed"/>
                <a:ea typeface="Roboto Condensed"/>
              </a:rPr>
              <a:t>GEOGRAPHY OF THE </a:t>
            </a:r>
            <a:br>
              <a:rPr lang="en-GB" sz="3600" b="1" i="0" u="none" strike="noStrike" dirty="0">
                <a:highlight>
                  <a:srgbClr val="000000">
                    <a:alpha val="0"/>
                  </a:srgbClr>
                </a:highlight>
                <a:latin typeface="Roboto Condensed"/>
                <a:ea typeface="Roboto Condensed"/>
              </a:rPr>
            </a:br>
            <a:r>
              <a:rPr lang="en-GB" sz="3600" b="1" i="0" u="none" strike="noStrike" dirty="0">
                <a:highlight>
                  <a:srgbClr val="000000">
                    <a:alpha val="0"/>
                  </a:srgbClr>
                </a:highlight>
                <a:latin typeface="Roboto Condensed"/>
                <a:ea typeface="Roboto Condensed"/>
              </a:rPr>
              <a:t>COMPANY'S ACTIVITIES</a:t>
            </a:r>
          </a:p>
        </p:txBody>
      </p:sp>
      <p:sp>
        <p:nvSpPr>
          <p:cNvPr id="32" name="object 25">
            <a:extLst>
              <a:ext uri="{FF2B5EF4-FFF2-40B4-BE49-F238E27FC236}">
                <a16:creationId xmlns:a16="http://schemas.microsoft.com/office/drawing/2014/main" id="{351CD3CD-6FDB-E740-A0A1-9C492AEC894F}"/>
              </a:ext>
            </a:extLst>
          </p:cNvPr>
          <p:cNvSpPr txBox="1"/>
          <p:nvPr/>
        </p:nvSpPr>
        <p:spPr>
          <a:xfrm>
            <a:off x="5899341" y="1947577"/>
            <a:ext cx="3892550" cy="615553"/>
          </a:xfrm>
          <a:prstGeom prst="rect">
            <a:avLst/>
          </a:prstGeom>
        </p:spPr>
        <p:txBody>
          <a:bodyPr vert="horz" wrap="square" lIns="0" tIns="0" rIns="0" bIns="0" rtlCol="0">
            <a:noAutofit/>
          </a:bodyPr>
          <a:lstStyle/>
          <a:p>
            <a:pPr marL="12700" algn="r" rtl="0">
              <a:lnSpc>
                <a:spcPct val="100000"/>
              </a:lnSpc>
            </a:pPr>
            <a:r>
              <a:rPr lang="en-GB" sz="2000" b="1" i="0" u="none" strike="noStrike" dirty="0">
                <a:solidFill>
                  <a:srgbClr val="231F20"/>
                </a:solidFill>
                <a:highlight>
                  <a:srgbClr val="000000">
                    <a:alpha val="0"/>
                  </a:srgbClr>
                </a:highlight>
                <a:latin typeface="Roboto Condensed"/>
                <a:ea typeface="Roboto Condensed"/>
                <a:cs typeface="Arial Black"/>
              </a:rPr>
              <a:t>PRODUCTION </a:t>
            </a:r>
            <a:br>
              <a:rPr lang="en-GB" sz="2000" b="1" i="0" u="none" strike="noStrike" dirty="0">
                <a:solidFill>
                  <a:srgbClr val="231F20"/>
                </a:solidFill>
                <a:highlight>
                  <a:srgbClr val="000000">
                    <a:alpha val="0"/>
                  </a:srgbClr>
                </a:highlight>
                <a:latin typeface="Roboto Condensed"/>
                <a:ea typeface="Roboto Condensed"/>
                <a:cs typeface="Arial Black"/>
              </a:rPr>
            </a:br>
            <a:r>
              <a:rPr lang="en-GB" sz="2000" b="1" i="0" u="none" strike="noStrike" dirty="0">
                <a:solidFill>
                  <a:srgbClr val="231F20"/>
                </a:solidFill>
                <a:highlight>
                  <a:srgbClr val="000000">
                    <a:alpha val="0"/>
                  </a:srgbClr>
                </a:highlight>
                <a:latin typeface="Roboto Condensed"/>
                <a:ea typeface="Roboto Condensed"/>
                <a:cs typeface="Arial Black"/>
              </a:rPr>
              <a:t>SITES</a:t>
            </a:r>
            <a:endParaRPr lang="ru-RU" sz="2000" b="1" dirty="0">
              <a:latin typeface="Roboto Condensed" panose="02000000000000000000" pitchFamily="2" charset="0"/>
              <a:ea typeface="Roboto Condensed" panose="02000000000000000000" pitchFamily="2" charset="0"/>
              <a:cs typeface="Arial Black"/>
            </a:endParaRPr>
          </a:p>
        </p:txBody>
      </p:sp>
      <p:sp>
        <p:nvSpPr>
          <p:cNvPr id="34" name="object 27">
            <a:extLst>
              <a:ext uri="{FF2B5EF4-FFF2-40B4-BE49-F238E27FC236}">
                <a16:creationId xmlns:a16="http://schemas.microsoft.com/office/drawing/2014/main" id="{EE93AE3D-E00C-E04A-97BE-5B2A471A09F9}"/>
              </a:ext>
            </a:extLst>
          </p:cNvPr>
          <p:cNvSpPr txBox="1"/>
          <p:nvPr/>
        </p:nvSpPr>
        <p:spPr>
          <a:xfrm>
            <a:off x="8991558" y="39363"/>
            <a:ext cx="918844" cy="2215991"/>
          </a:xfrm>
          <a:prstGeom prst="rect">
            <a:avLst/>
          </a:prstGeom>
        </p:spPr>
        <p:txBody>
          <a:bodyPr vert="horz" wrap="square" lIns="0" tIns="0" rIns="0" bIns="0" rtlCol="0">
            <a:noAutofit/>
          </a:bodyPr>
          <a:lstStyle/>
          <a:p>
            <a:pPr marL="12700" rtl="0">
              <a:lnSpc>
                <a:spcPct val="100000"/>
              </a:lnSpc>
            </a:pPr>
            <a:r>
              <a:rPr lang="en-GB" sz="14400" b="1" i="0" u="none" strike="noStrike" spc="-1045" dirty="0">
                <a:solidFill>
                  <a:srgbClr val="00AB67"/>
                </a:solidFill>
                <a:highlight>
                  <a:srgbClr val="000000">
                    <a:alpha val="0"/>
                  </a:srgbClr>
                </a:highlight>
                <a:latin typeface="Roboto Condensed"/>
                <a:ea typeface="Roboto Condensed"/>
                <a:cs typeface="Arial Black"/>
              </a:rPr>
              <a:t>8</a:t>
            </a:r>
            <a:endParaRPr sz="14400" b="1" dirty="0">
              <a:latin typeface="Roboto Condensed" panose="02000000000000000000" pitchFamily="2" charset="0"/>
              <a:ea typeface="Roboto Condensed" panose="02000000000000000000" pitchFamily="2" charset="0"/>
              <a:cs typeface="Arial Black"/>
            </a:endParaRPr>
          </a:p>
        </p:txBody>
      </p:sp>
      <p:sp>
        <p:nvSpPr>
          <p:cNvPr id="36" name="object 24">
            <a:extLst>
              <a:ext uri="{FF2B5EF4-FFF2-40B4-BE49-F238E27FC236}">
                <a16:creationId xmlns:a16="http://schemas.microsoft.com/office/drawing/2014/main" id="{B7F6B1E3-8C27-D343-B9F8-0D5279089E4F}"/>
              </a:ext>
            </a:extLst>
          </p:cNvPr>
          <p:cNvSpPr txBox="1"/>
          <p:nvPr/>
        </p:nvSpPr>
        <p:spPr>
          <a:xfrm>
            <a:off x="735062" y="1769297"/>
            <a:ext cx="5964611" cy="4924425"/>
          </a:xfrm>
          <a:prstGeom prst="rect">
            <a:avLst/>
          </a:prstGeom>
        </p:spPr>
        <p:txBody>
          <a:bodyPr vert="horz" wrap="square" lIns="0" tIns="0" rIns="0" bIns="0" rtlCol="0">
            <a:noAutofit/>
          </a:bodyPr>
          <a:lstStyle/>
          <a:p>
            <a:pPr marL="311150" indent="-298450" rtl="0">
              <a:buFont typeface="Arial" panose="020B0604020202020204" pitchFamily="34" charset="0"/>
              <a:buChar char="•"/>
            </a:pPr>
            <a:r>
              <a:rPr lang="en-GB" sz="1600" b="1" i="0" u="none" strike="noStrike" dirty="0">
                <a:solidFill>
                  <a:srgbClr val="009E59"/>
                </a:solidFill>
                <a:highlight>
                  <a:srgbClr val="000000">
                    <a:alpha val="0"/>
                  </a:srgbClr>
                </a:highlight>
                <a:latin typeface="Roboto"/>
                <a:ea typeface="Roboto"/>
                <a:cs typeface="Adobe Devanagari"/>
              </a:rPr>
              <a:t>Moscow</a:t>
            </a:r>
            <a:endParaRPr lang="ru-RU" sz="1600" b="1" dirty="0">
              <a:solidFill>
                <a:schemeClr val="accent6"/>
              </a:solidFill>
              <a:latin typeface="Roboto" panose="02000000000000000000" pitchFamily="2" charset="0"/>
              <a:ea typeface="Roboto" panose="02000000000000000000" pitchFamily="2" charset="0"/>
              <a:cs typeface="Adobe Devanagari" panose="02040503050201020203" pitchFamily="18" charset="0"/>
            </a:endParaRPr>
          </a:p>
          <a:p>
            <a:pPr marL="311150" indent="-298450" rtl="0"/>
            <a:r>
              <a:rPr lang="en-GB" sz="1200" b="0" i="0" u="none" strike="noStrike" dirty="0">
                <a:highlight>
                  <a:srgbClr val="000000">
                    <a:alpha val="0"/>
                  </a:srgbClr>
                </a:highlight>
                <a:latin typeface="Roboto"/>
                <a:ea typeface="Roboto"/>
                <a:cs typeface="Lato"/>
              </a:rPr>
              <a:t>	Moscow Subdivision for Manufacture of Bacterial Products</a:t>
            </a:r>
          </a:p>
          <a:p>
            <a:pPr marL="311150" indent="-298450">
              <a:buFont typeface="Arial" panose="020B0604020202020204" pitchFamily="34" charset="0"/>
              <a:buChar char="•"/>
            </a:pPr>
            <a:endParaRPr lang="ru-RU" sz="1200" b="1" dirty="0">
              <a:latin typeface="Roboto" panose="02000000000000000000" pitchFamily="2" charset="0"/>
              <a:ea typeface="Roboto" panose="02000000000000000000" pitchFamily="2" charset="0"/>
              <a:cs typeface="Lato" panose="020F0502020204030203" pitchFamily="34" charset="0"/>
            </a:endParaRPr>
          </a:p>
          <a:p>
            <a:pPr marL="311150" indent="-298450" rtl="0">
              <a:buFont typeface="Arial" panose="020B0604020202020204" pitchFamily="34" charset="0"/>
              <a:buChar char="•"/>
            </a:pPr>
            <a:r>
              <a:rPr lang="en-GB" sz="1600" b="1" i="0" u="none" strike="noStrike" dirty="0">
                <a:solidFill>
                  <a:srgbClr val="009E59"/>
                </a:solidFill>
                <a:highlight>
                  <a:srgbClr val="000000">
                    <a:alpha val="0"/>
                  </a:srgbClr>
                </a:highlight>
                <a:latin typeface="Roboto"/>
                <a:ea typeface="Roboto"/>
                <a:cs typeface="Adobe Devanagari"/>
              </a:rPr>
              <a:t>Nizhny Novgorod</a:t>
            </a:r>
          </a:p>
          <a:p>
            <a:pPr marL="311150" indent="-298450" rtl="0"/>
            <a:r>
              <a:rPr lang="en-GB" sz="1200" b="0" i="0" u="none" strike="noStrike" dirty="0">
                <a:highlight>
                  <a:srgbClr val="000000">
                    <a:alpha val="0"/>
                  </a:srgbClr>
                </a:highlight>
                <a:latin typeface="Roboto"/>
                <a:ea typeface="Roboto"/>
                <a:cs typeface="Lato"/>
              </a:rPr>
              <a:t>	IMBIO</a:t>
            </a:r>
          </a:p>
          <a:p>
            <a:pPr marL="311150" indent="-298450">
              <a:buFont typeface="Arial" panose="020B0604020202020204" pitchFamily="34" charset="0"/>
              <a:buChar char="•"/>
            </a:pPr>
            <a:endParaRPr lang="ru-RU" sz="1200" dirty="0">
              <a:latin typeface="Roboto" panose="02000000000000000000" pitchFamily="2" charset="0"/>
              <a:ea typeface="Roboto" panose="02000000000000000000" pitchFamily="2" charset="0"/>
              <a:cs typeface="Lato" panose="020F0502020204030203" pitchFamily="34" charset="0"/>
            </a:endParaRPr>
          </a:p>
          <a:p>
            <a:pPr marL="311150" indent="-298450" rtl="0">
              <a:buFont typeface="Arial" panose="020B0604020202020204" pitchFamily="34" charset="0"/>
              <a:buChar char="•"/>
            </a:pPr>
            <a:r>
              <a:rPr lang="en-GB" sz="1600" b="1" i="0" u="none" strike="noStrike" dirty="0">
                <a:solidFill>
                  <a:srgbClr val="009E59"/>
                </a:solidFill>
                <a:highlight>
                  <a:srgbClr val="000000">
                    <a:alpha val="0"/>
                  </a:srgbClr>
                </a:highlight>
                <a:latin typeface="Roboto"/>
                <a:ea typeface="Roboto"/>
                <a:cs typeface="Adobe Devanagari"/>
              </a:rPr>
              <a:t>Stavropol</a:t>
            </a:r>
          </a:p>
          <a:p>
            <a:pPr marL="311150" indent="-298450" rtl="0"/>
            <a:r>
              <a:rPr lang="en-GB" sz="1200" b="0" i="0" u="none" strike="noStrike" dirty="0">
                <a:highlight>
                  <a:srgbClr val="000000">
                    <a:alpha val="0"/>
                  </a:srgbClr>
                </a:highlight>
                <a:latin typeface="Roboto"/>
                <a:ea typeface="Roboto"/>
                <a:cs typeface="Lato"/>
              </a:rPr>
              <a:t>	Allergen</a:t>
            </a:r>
          </a:p>
          <a:p>
            <a:pPr marL="311150" indent="-298450">
              <a:buFont typeface="Arial" panose="020B0604020202020204" pitchFamily="34" charset="0"/>
              <a:buChar char="•"/>
            </a:pPr>
            <a:endParaRPr lang="ru-RU" sz="1200" dirty="0">
              <a:latin typeface="Roboto" panose="02000000000000000000" pitchFamily="2" charset="0"/>
              <a:ea typeface="Roboto" panose="02000000000000000000" pitchFamily="2" charset="0"/>
              <a:cs typeface="Lato" panose="020F0502020204030203" pitchFamily="34" charset="0"/>
            </a:endParaRPr>
          </a:p>
          <a:p>
            <a:pPr marL="311150" indent="-298450" rtl="0">
              <a:buFont typeface="Arial" panose="020B0604020202020204" pitchFamily="34" charset="0"/>
              <a:buChar char="•"/>
            </a:pPr>
            <a:r>
              <a:rPr lang="en-GB" sz="1600" b="1" i="0" u="none" strike="noStrike" dirty="0">
                <a:solidFill>
                  <a:srgbClr val="009E59"/>
                </a:solidFill>
                <a:highlight>
                  <a:srgbClr val="000000">
                    <a:alpha val="0"/>
                  </a:srgbClr>
                </a:highlight>
                <a:latin typeface="Roboto"/>
                <a:ea typeface="Roboto"/>
                <a:cs typeface="Adobe Devanagari"/>
              </a:rPr>
              <a:t>Perm</a:t>
            </a:r>
          </a:p>
          <a:p>
            <a:pPr marL="311150" indent="-298450" rtl="0"/>
            <a:r>
              <a:rPr lang="en-GB" sz="1200" b="0" i="0" u="none" strike="noStrike" dirty="0">
                <a:highlight>
                  <a:srgbClr val="000000">
                    <a:alpha val="0"/>
                  </a:srgbClr>
                </a:highlight>
                <a:latin typeface="Roboto"/>
                <a:ea typeface="Roboto"/>
                <a:cs typeface="Lato"/>
              </a:rPr>
              <a:t>	Biomed</a:t>
            </a:r>
          </a:p>
          <a:p>
            <a:pPr marL="311150" indent="-298450">
              <a:buFont typeface="Arial" panose="020B0604020202020204" pitchFamily="34" charset="0"/>
              <a:buChar char="•"/>
            </a:pPr>
            <a:endParaRPr lang="ru-RU" sz="1200" dirty="0">
              <a:latin typeface="Roboto" panose="02000000000000000000" pitchFamily="2" charset="0"/>
              <a:ea typeface="Roboto" panose="02000000000000000000" pitchFamily="2" charset="0"/>
              <a:cs typeface="Lato" panose="020F0502020204030203" pitchFamily="34" charset="0"/>
            </a:endParaRPr>
          </a:p>
          <a:p>
            <a:pPr marL="311150" indent="-298450" rtl="0">
              <a:buFont typeface="Arial" panose="020B0604020202020204" pitchFamily="34" charset="0"/>
              <a:buChar char="•"/>
            </a:pPr>
            <a:r>
              <a:rPr lang="en-GB" sz="1600" b="1" i="0" u="none" strike="noStrike" dirty="0">
                <a:solidFill>
                  <a:srgbClr val="009E59"/>
                </a:solidFill>
                <a:highlight>
                  <a:srgbClr val="000000">
                    <a:alpha val="0"/>
                  </a:srgbClr>
                </a:highlight>
                <a:latin typeface="Roboto"/>
                <a:ea typeface="Roboto"/>
                <a:cs typeface="Adobe Devanagari"/>
              </a:rPr>
              <a:t>Ufa</a:t>
            </a:r>
          </a:p>
          <a:p>
            <a:pPr marL="311150" indent="-298450" rtl="0"/>
            <a:r>
              <a:rPr lang="en-GB" sz="1200" b="0" i="0" u="none" strike="noStrike" dirty="0">
                <a:highlight>
                  <a:srgbClr val="000000">
                    <a:alpha val="0"/>
                  </a:srgbClr>
                </a:highlight>
                <a:latin typeface="Roboto"/>
                <a:ea typeface="Roboto"/>
                <a:cs typeface="Lato"/>
              </a:rPr>
              <a:t>	Immunopreparat</a:t>
            </a:r>
          </a:p>
          <a:p>
            <a:pPr marL="311150" indent="-298450">
              <a:buFont typeface="Arial" panose="020B0604020202020204" pitchFamily="34" charset="0"/>
              <a:buChar char="•"/>
            </a:pPr>
            <a:endParaRPr lang="ru-RU" sz="1200" dirty="0">
              <a:latin typeface="Roboto" panose="02000000000000000000" pitchFamily="2" charset="0"/>
              <a:ea typeface="Roboto" panose="02000000000000000000" pitchFamily="2" charset="0"/>
              <a:cs typeface="Lato" panose="020F0502020204030203" pitchFamily="34" charset="0"/>
            </a:endParaRPr>
          </a:p>
          <a:p>
            <a:pPr marL="311150" indent="-298450" rtl="0">
              <a:buFont typeface="Arial" panose="020B0604020202020204" pitchFamily="34" charset="0"/>
              <a:buChar char="•"/>
            </a:pPr>
            <a:r>
              <a:rPr lang="en-GB" sz="1600" b="1" i="0" u="none" strike="noStrike" dirty="0">
                <a:solidFill>
                  <a:srgbClr val="009E59"/>
                </a:solidFill>
                <a:highlight>
                  <a:srgbClr val="000000">
                    <a:alpha val="0"/>
                  </a:srgbClr>
                </a:highlight>
                <a:latin typeface="Roboto"/>
                <a:ea typeface="Roboto"/>
                <a:cs typeface="Adobe Devanagari"/>
              </a:rPr>
              <a:t>Tomsk</a:t>
            </a:r>
          </a:p>
          <a:p>
            <a:pPr marL="311150" indent="-298450" rtl="0"/>
            <a:r>
              <a:rPr lang="en-GB" sz="1200" b="0" i="0" u="none" strike="noStrike" dirty="0">
                <a:highlight>
                  <a:srgbClr val="000000">
                    <a:alpha val="0"/>
                  </a:srgbClr>
                </a:highlight>
                <a:latin typeface="Roboto"/>
                <a:ea typeface="Roboto"/>
                <a:cs typeface="Lato"/>
              </a:rPr>
              <a:t>	</a:t>
            </a:r>
            <a:r>
              <a:rPr lang="en-US" sz="1200" dirty="0">
                <a:highlight>
                  <a:srgbClr val="000000">
                    <a:alpha val="0"/>
                  </a:srgbClr>
                </a:highlight>
                <a:latin typeface="Roboto"/>
                <a:ea typeface="Roboto"/>
                <a:cs typeface="Lato"/>
              </a:rPr>
              <a:t>SPA </a:t>
            </a:r>
            <a:r>
              <a:rPr lang="en-GB" sz="1200" u="none" strike="noStrike" dirty="0" err="1">
                <a:highlight>
                  <a:srgbClr val="000000">
                    <a:alpha val="0"/>
                  </a:srgbClr>
                </a:highlight>
                <a:latin typeface="Roboto"/>
                <a:ea typeface="Roboto"/>
                <a:cs typeface="Lato"/>
              </a:rPr>
              <a:t>Virion</a:t>
            </a:r>
            <a:endParaRPr lang="en-GB" sz="1200" u="none" strike="noStrike" dirty="0">
              <a:highlight>
                <a:srgbClr val="000000">
                  <a:alpha val="0"/>
                </a:srgbClr>
              </a:highlight>
              <a:latin typeface="Roboto"/>
              <a:ea typeface="Roboto"/>
              <a:cs typeface="Lato"/>
            </a:endParaRPr>
          </a:p>
          <a:p>
            <a:pPr marL="311150" indent="-298450">
              <a:buFont typeface="Arial" panose="020B0604020202020204" pitchFamily="34" charset="0"/>
              <a:buChar char="•"/>
            </a:pPr>
            <a:endParaRPr lang="ru-RU" sz="1200" dirty="0">
              <a:latin typeface="Roboto" panose="02000000000000000000" pitchFamily="2" charset="0"/>
              <a:ea typeface="Roboto" panose="02000000000000000000" pitchFamily="2" charset="0"/>
              <a:cs typeface="Lato" panose="020F0502020204030203" pitchFamily="34" charset="0"/>
            </a:endParaRPr>
          </a:p>
          <a:p>
            <a:pPr marL="311150" indent="-298450" rtl="0">
              <a:buFont typeface="Arial" panose="020B0604020202020204" pitchFamily="34" charset="0"/>
              <a:buChar char="•"/>
            </a:pPr>
            <a:r>
              <a:rPr lang="en-GB" sz="1600" b="1" i="0" u="none" strike="noStrike" dirty="0">
                <a:solidFill>
                  <a:srgbClr val="009E59"/>
                </a:solidFill>
                <a:highlight>
                  <a:srgbClr val="000000">
                    <a:alpha val="0"/>
                  </a:srgbClr>
                </a:highlight>
                <a:latin typeface="Roboto"/>
                <a:ea typeface="Roboto"/>
                <a:cs typeface="Adobe Devanagari"/>
              </a:rPr>
              <a:t>Omsk</a:t>
            </a:r>
          </a:p>
          <a:p>
            <a:pPr marL="311150" indent="-298450" rtl="0"/>
            <a:r>
              <a:rPr lang="en-GB" sz="1200" b="0" i="0" u="none" strike="noStrike" dirty="0">
                <a:highlight>
                  <a:srgbClr val="000000">
                    <a:alpha val="0"/>
                  </a:srgbClr>
                </a:highlight>
                <a:latin typeface="Roboto"/>
                <a:ea typeface="Roboto"/>
                <a:cs typeface="Lato"/>
              </a:rPr>
              <a:t>	Omsk Enterprise for Manufacture of </a:t>
            </a:r>
            <a:br>
              <a:rPr lang="en-GB" sz="1200" b="0" i="0" u="none" strike="noStrike" dirty="0">
                <a:highlight>
                  <a:srgbClr val="000000">
                    <a:alpha val="0"/>
                  </a:srgbClr>
                </a:highlight>
                <a:latin typeface="Roboto"/>
                <a:ea typeface="Roboto"/>
                <a:cs typeface="Lato"/>
              </a:rPr>
            </a:br>
            <a:r>
              <a:rPr lang="en-GB" sz="1200" b="0" i="0" u="none" strike="noStrike" dirty="0">
                <a:highlight>
                  <a:srgbClr val="000000">
                    <a:alpha val="0"/>
                  </a:srgbClr>
                </a:highlight>
                <a:latin typeface="Roboto"/>
                <a:ea typeface="Roboto"/>
                <a:cs typeface="Lato"/>
              </a:rPr>
              <a:t>Bacterial Products</a:t>
            </a:r>
          </a:p>
          <a:p>
            <a:pPr marL="311150" indent="-298450">
              <a:buFont typeface="Arial" panose="020B0604020202020204" pitchFamily="34" charset="0"/>
              <a:buChar char="•"/>
            </a:pPr>
            <a:endParaRPr lang="ru-RU" sz="1200" dirty="0">
              <a:latin typeface="Roboto" panose="02000000000000000000" pitchFamily="2" charset="0"/>
              <a:ea typeface="Roboto" panose="02000000000000000000" pitchFamily="2" charset="0"/>
              <a:cs typeface="Lato" panose="020F0502020204030203" pitchFamily="34" charset="0"/>
            </a:endParaRPr>
          </a:p>
          <a:p>
            <a:pPr marL="311150" indent="-298450" rtl="0">
              <a:buFont typeface="Arial" panose="020B0604020202020204" pitchFamily="34" charset="0"/>
              <a:buChar char="•"/>
            </a:pPr>
            <a:r>
              <a:rPr lang="en-GB" sz="1600" b="1" i="0" u="none" strike="noStrike" dirty="0">
                <a:solidFill>
                  <a:srgbClr val="009E59"/>
                </a:solidFill>
                <a:highlight>
                  <a:srgbClr val="000000">
                    <a:alpha val="0"/>
                  </a:srgbClr>
                </a:highlight>
                <a:latin typeface="Roboto"/>
                <a:ea typeface="Roboto"/>
                <a:cs typeface="Adobe Devanagari"/>
              </a:rPr>
              <a:t>Makhachkala</a:t>
            </a:r>
          </a:p>
          <a:p>
            <a:pPr marL="311150" indent="-298450" rtl="0"/>
            <a:r>
              <a:rPr lang="en-GB" sz="1200" b="0" i="0" u="none" strike="noStrike" dirty="0">
                <a:highlight>
                  <a:srgbClr val="000000">
                    <a:alpha val="0"/>
                  </a:srgbClr>
                </a:highlight>
                <a:latin typeface="Roboto"/>
                <a:ea typeface="Roboto"/>
                <a:cs typeface="Lato"/>
              </a:rPr>
              <a:t>	SPA Nutrient Media</a:t>
            </a:r>
            <a:endParaRPr sz="1200" dirty="0">
              <a:latin typeface="Roboto" panose="02000000000000000000" pitchFamily="2" charset="0"/>
              <a:ea typeface="Roboto" panose="02000000000000000000" pitchFamily="2" charset="0"/>
              <a:cs typeface="Lato" panose="020F0502020204030203" pitchFamily="34" charset="0"/>
            </a:endParaRPr>
          </a:p>
        </p:txBody>
      </p:sp>
      <p:pic>
        <p:nvPicPr>
          <p:cNvPr id="38" name="Рисунок 37">
            <a:extLst>
              <a:ext uri="{FF2B5EF4-FFF2-40B4-BE49-F238E27FC236}">
                <a16:creationId xmlns:a16="http://schemas.microsoft.com/office/drawing/2014/main" id="{7CF3CF2F-5B05-A34F-942F-48AAB94417E2}"/>
              </a:ext>
            </a:extLst>
          </p:cNvPr>
          <p:cNvPicPr>
            <a:picLocks noChangeAspect="1"/>
          </p:cNvPicPr>
          <p:nvPr/>
        </p:nvPicPr>
        <p:blipFill>
          <a:blip r:embed="rId3"/>
          <a:srcRect t="499" r="19078" b="76755"/>
          <a:stretch>
            <a:fillRect/>
          </a:stretch>
        </p:blipFill>
        <p:spPr>
          <a:xfrm>
            <a:off x="0" y="6936027"/>
            <a:ext cx="4449520" cy="635372"/>
          </a:xfrm>
          <a:prstGeom prst="rect">
            <a:avLst/>
          </a:prstGeom>
        </p:spPr>
      </p:pic>
      <p:sp>
        <p:nvSpPr>
          <p:cNvPr id="13" name="Прямоугольник 12">
            <a:extLst>
              <a:ext uri="{FF2B5EF4-FFF2-40B4-BE49-F238E27FC236}">
                <a16:creationId xmlns:a16="http://schemas.microsoft.com/office/drawing/2014/main" id="{2354C815-C574-4E56-BD60-518A5002E0AA}"/>
              </a:ext>
            </a:extLst>
          </p:cNvPr>
          <p:cNvSpPr/>
          <p:nvPr/>
        </p:nvSpPr>
        <p:spPr>
          <a:xfrm>
            <a:off x="-19878" y="2782957"/>
            <a:ext cx="473739" cy="47767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sp>
        <p:nvSpPr>
          <p:cNvPr id="3" name="TextBox 2"/>
          <p:cNvSpPr txBox="1"/>
          <p:nvPr/>
        </p:nvSpPr>
        <p:spPr>
          <a:xfrm>
            <a:off x="5194996" y="2812669"/>
            <a:ext cx="1079460" cy="323165"/>
          </a:xfrm>
          <a:prstGeom prst="rect">
            <a:avLst/>
          </a:prstGeom>
          <a:solidFill>
            <a:srgbClr val="E8E8E8"/>
          </a:solidFill>
        </p:spPr>
        <p:txBody>
          <a:bodyPr wrap="square" rtlCol="0">
            <a:spAutoFit/>
          </a:bodyPr>
          <a:lstStyle/>
          <a:p>
            <a:r>
              <a:rPr lang="en-GB" sz="1500" b="1" spc="-50" dirty="0">
                <a:highlight>
                  <a:srgbClr val="000000">
                    <a:alpha val="0"/>
                  </a:srgbClr>
                </a:highlight>
                <a:latin typeface="Roboto"/>
                <a:ea typeface="Roboto"/>
                <a:cs typeface="Adobe Devanagari"/>
              </a:rPr>
              <a:t>Moscow</a:t>
            </a:r>
            <a:endParaRPr lang="ru-RU" sz="1500" b="1" spc="-50" dirty="0">
              <a:latin typeface="Roboto" panose="02000000000000000000" pitchFamily="2" charset="0"/>
              <a:ea typeface="Roboto" panose="02000000000000000000" pitchFamily="2" charset="0"/>
              <a:cs typeface="Adobe Devanagari" panose="02040503050201020203" pitchFamily="18" charset="0"/>
            </a:endParaRPr>
          </a:p>
        </p:txBody>
      </p:sp>
      <p:sp>
        <p:nvSpPr>
          <p:cNvPr id="14" name="TextBox 13"/>
          <p:cNvSpPr txBox="1"/>
          <p:nvPr/>
        </p:nvSpPr>
        <p:spPr>
          <a:xfrm>
            <a:off x="6035770" y="3338724"/>
            <a:ext cx="1890208" cy="323165"/>
          </a:xfrm>
          <a:prstGeom prst="rect">
            <a:avLst/>
          </a:prstGeom>
          <a:solidFill>
            <a:srgbClr val="E8E8E8"/>
          </a:solidFill>
        </p:spPr>
        <p:txBody>
          <a:bodyPr wrap="square" rtlCol="0">
            <a:spAutoFit/>
          </a:bodyPr>
          <a:lstStyle/>
          <a:p>
            <a:r>
              <a:rPr lang="en-GB" sz="1500" b="1" spc="-50" dirty="0">
                <a:highlight>
                  <a:srgbClr val="000000">
                    <a:alpha val="0"/>
                  </a:srgbClr>
                </a:highlight>
                <a:latin typeface="Roboto"/>
                <a:ea typeface="Roboto"/>
                <a:cs typeface="Adobe Devanagari"/>
              </a:rPr>
              <a:t>Nizhny Novgorod</a:t>
            </a:r>
          </a:p>
        </p:txBody>
      </p:sp>
      <p:sp>
        <p:nvSpPr>
          <p:cNvPr id="15" name="TextBox 14"/>
          <p:cNvSpPr txBox="1"/>
          <p:nvPr/>
        </p:nvSpPr>
        <p:spPr>
          <a:xfrm>
            <a:off x="4482772" y="4679514"/>
            <a:ext cx="1001537" cy="230832"/>
          </a:xfrm>
          <a:prstGeom prst="rect">
            <a:avLst/>
          </a:prstGeom>
          <a:solidFill>
            <a:srgbClr val="E8E8E8"/>
          </a:solidFill>
        </p:spPr>
        <p:txBody>
          <a:bodyPr wrap="square" lIns="0" tIns="0" rIns="0" bIns="0" rtlCol="0">
            <a:spAutoFit/>
          </a:bodyPr>
          <a:lstStyle/>
          <a:p>
            <a:pPr algn="ctr"/>
            <a:r>
              <a:rPr lang="en-GB" sz="1500" b="1" spc="-50" dirty="0">
                <a:highlight>
                  <a:srgbClr val="000000">
                    <a:alpha val="0"/>
                  </a:srgbClr>
                </a:highlight>
                <a:latin typeface="Roboto"/>
                <a:ea typeface="Roboto"/>
                <a:cs typeface="Adobe Devanagari"/>
              </a:rPr>
              <a:t>Stavropol</a:t>
            </a:r>
          </a:p>
        </p:txBody>
      </p:sp>
      <p:sp>
        <p:nvSpPr>
          <p:cNvPr id="17" name="TextBox 16"/>
          <p:cNvSpPr txBox="1"/>
          <p:nvPr/>
        </p:nvSpPr>
        <p:spPr>
          <a:xfrm>
            <a:off x="7616283" y="3906728"/>
            <a:ext cx="1079460" cy="323165"/>
          </a:xfrm>
          <a:prstGeom prst="rect">
            <a:avLst/>
          </a:prstGeom>
          <a:solidFill>
            <a:srgbClr val="E8E8E8"/>
          </a:solidFill>
        </p:spPr>
        <p:txBody>
          <a:bodyPr wrap="square" rtlCol="0">
            <a:spAutoFit/>
          </a:bodyPr>
          <a:lstStyle/>
          <a:p>
            <a:r>
              <a:rPr lang="en-GB" sz="1500" b="1" spc="-50" dirty="0">
                <a:highlight>
                  <a:srgbClr val="000000">
                    <a:alpha val="0"/>
                  </a:srgbClr>
                </a:highlight>
                <a:latin typeface="Roboto"/>
                <a:ea typeface="Roboto"/>
                <a:cs typeface="Adobe Devanagari"/>
              </a:rPr>
              <a:t>Perm</a:t>
            </a:r>
          </a:p>
        </p:txBody>
      </p:sp>
      <p:sp>
        <p:nvSpPr>
          <p:cNvPr id="18" name="TextBox 17"/>
          <p:cNvSpPr txBox="1"/>
          <p:nvPr/>
        </p:nvSpPr>
        <p:spPr>
          <a:xfrm>
            <a:off x="6699673" y="4369490"/>
            <a:ext cx="1079460" cy="323165"/>
          </a:xfrm>
          <a:prstGeom prst="rect">
            <a:avLst/>
          </a:prstGeom>
          <a:solidFill>
            <a:srgbClr val="E8E8E8"/>
          </a:solidFill>
        </p:spPr>
        <p:txBody>
          <a:bodyPr wrap="square" rtlCol="0">
            <a:spAutoFit/>
          </a:bodyPr>
          <a:lstStyle/>
          <a:p>
            <a:r>
              <a:rPr lang="en-GB" sz="1500" b="1" spc="-50" dirty="0">
                <a:highlight>
                  <a:srgbClr val="000000">
                    <a:alpha val="0"/>
                  </a:srgbClr>
                </a:highlight>
                <a:latin typeface="Roboto"/>
                <a:ea typeface="Roboto"/>
                <a:cs typeface="Adobe Devanagari"/>
              </a:rPr>
              <a:t>Ufa</a:t>
            </a:r>
          </a:p>
        </p:txBody>
      </p:sp>
      <p:sp>
        <p:nvSpPr>
          <p:cNvPr id="20" name="TextBox 19"/>
          <p:cNvSpPr txBox="1"/>
          <p:nvPr/>
        </p:nvSpPr>
        <p:spPr>
          <a:xfrm>
            <a:off x="9243367" y="4679514"/>
            <a:ext cx="1079460" cy="323165"/>
          </a:xfrm>
          <a:prstGeom prst="rect">
            <a:avLst/>
          </a:prstGeom>
          <a:solidFill>
            <a:srgbClr val="E8E8E8"/>
          </a:solidFill>
        </p:spPr>
        <p:txBody>
          <a:bodyPr wrap="square" rtlCol="0">
            <a:spAutoFit/>
          </a:bodyPr>
          <a:lstStyle/>
          <a:p>
            <a:r>
              <a:rPr lang="en-GB" sz="1500" b="1" spc="-50" dirty="0">
                <a:highlight>
                  <a:srgbClr val="000000">
                    <a:alpha val="0"/>
                  </a:srgbClr>
                </a:highlight>
                <a:latin typeface="Roboto"/>
                <a:ea typeface="Roboto"/>
                <a:cs typeface="Adobe Devanagari"/>
              </a:rPr>
              <a:t>Tomsk</a:t>
            </a:r>
          </a:p>
        </p:txBody>
      </p:sp>
      <p:sp>
        <p:nvSpPr>
          <p:cNvPr id="22" name="TextBox 21"/>
          <p:cNvSpPr txBox="1"/>
          <p:nvPr/>
        </p:nvSpPr>
        <p:spPr>
          <a:xfrm>
            <a:off x="8409943" y="5250326"/>
            <a:ext cx="1079460" cy="323165"/>
          </a:xfrm>
          <a:prstGeom prst="rect">
            <a:avLst/>
          </a:prstGeom>
          <a:solidFill>
            <a:srgbClr val="E8E8E8"/>
          </a:solidFill>
        </p:spPr>
        <p:txBody>
          <a:bodyPr wrap="square" rtlCol="0">
            <a:spAutoFit/>
          </a:bodyPr>
          <a:lstStyle/>
          <a:p>
            <a:r>
              <a:rPr lang="en-GB" sz="1500" b="1" spc="-50" dirty="0">
                <a:highlight>
                  <a:srgbClr val="000000">
                    <a:alpha val="0"/>
                  </a:srgbClr>
                </a:highlight>
                <a:latin typeface="Roboto"/>
                <a:ea typeface="Roboto"/>
                <a:cs typeface="Adobe Devanagari"/>
              </a:rPr>
              <a:t>Omsk</a:t>
            </a:r>
          </a:p>
        </p:txBody>
      </p:sp>
      <p:sp>
        <p:nvSpPr>
          <p:cNvPr id="23" name="TextBox 22"/>
          <p:cNvSpPr txBox="1"/>
          <p:nvPr/>
        </p:nvSpPr>
        <p:spPr>
          <a:xfrm>
            <a:off x="4723150" y="5382620"/>
            <a:ext cx="1176191" cy="230832"/>
          </a:xfrm>
          <a:prstGeom prst="rect">
            <a:avLst/>
          </a:prstGeom>
          <a:solidFill>
            <a:srgbClr val="FFFFFF"/>
          </a:solidFill>
        </p:spPr>
        <p:txBody>
          <a:bodyPr wrap="square" lIns="0" tIns="0" rIns="0" bIns="0" rtlCol="0">
            <a:spAutoFit/>
          </a:bodyPr>
          <a:lstStyle/>
          <a:p>
            <a:pPr algn="r"/>
            <a:r>
              <a:rPr lang="en-GB" sz="1500" b="1" spc="-50" dirty="0">
                <a:highlight>
                  <a:srgbClr val="000000">
                    <a:alpha val="0"/>
                  </a:srgbClr>
                </a:highlight>
                <a:latin typeface="Roboto"/>
                <a:ea typeface="Roboto"/>
                <a:cs typeface="Adobe Devanagari"/>
              </a:rPr>
              <a:t>Makhachkala</a:t>
            </a:r>
          </a:p>
        </p:txBody>
      </p:sp>
    </p:spTree>
    <p:extLst>
      <p:ext uri="{BB962C8B-B14F-4D97-AF65-F5344CB8AC3E}">
        <p14:creationId xmlns:p14="http://schemas.microsoft.com/office/powerpoint/2010/main" val="38097120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6D637545-BD60-A442-8693-1ACA07AD02C6}"/>
              </a:ext>
            </a:extLst>
          </p:cNvPr>
          <p:cNvPicPr>
            <a:picLocks noChangeAspect="1"/>
          </p:cNvPicPr>
          <p:nvPr/>
        </p:nvPicPr>
        <p:blipFill>
          <a:blip r:embed="rId2">
            <a:alphaModFix amt="35000"/>
          </a:blip>
          <a:srcRect r="818"/>
          <a:stretch>
            <a:fillRect/>
          </a:stretch>
        </p:blipFill>
        <p:spPr>
          <a:xfrm>
            <a:off x="453862" y="4831957"/>
            <a:ext cx="9528338" cy="2727718"/>
          </a:xfrm>
          <a:prstGeom prst="rect">
            <a:avLst/>
          </a:prstGeom>
        </p:spPr>
      </p:pic>
      <p:sp>
        <p:nvSpPr>
          <p:cNvPr id="2" name="Заголовок 1">
            <a:extLst>
              <a:ext uri="{FF2B5EF4-FFF2-40B4-BE49-F238E27FC236}">
                <a16:creationId xmlns:a16="http://schemas.microsoft.com/office/drawing/2014/main" id="{25D09767-6CB5-CB4F-83C9-AC1DDC4C4B45}"/>
              </a:ext>
            </a:extLst>
          </p:cNvPr>
          <p:cNvSpPr>
            <a:spLocks noGrp="1"/>
          </p:cNvSpPr>
          <p:nvPr>
            <p:ph type="title"/>
          </p:nvPr>
        </p:nvSpPr>
        <p:spPr/>
        <p:txBody>
          <a:bodyPr>
            <a:noAutofit/>
          </a:bodyPr>
          <a:lstStyle/>
          <a:p>
            <a:pPr rtl="0"/>
            <a:r>
              <a:rPr lang="en-GB" sz="3600" b="1" i="0" u="none" strike="noStrike" dirty="0">
                <a:highlight>
                  <a:srgbClr val="000000">
                    <a:alpha val="0"/>
                  </a:srgbClr>
                </a:highlight>
                <a:latin typeface="Roboto Condensed"/>
                <a:ea typeface="Roboto Condensed"/>
              </a:rPr>
              <a:t>MAIN GROUPS OF MEDICINES</a:t>
            </a:r>
          </a:p>
        </p:txBody>
      </p:sp>
      <p:sp>
        <p:nvSpPr>
          <p:cNvPr id="4" name="Номер слайда 3">
            <a:extLst>
              <a:ext uri="{FF2B5EF4-FFF2-40B4-BE49-F238E27FC236}">
                <a16:creationId xmlns:a16="http://schemas.microsoft.com/office/drawing/2014/main" id="{E640B4F3-1C8A-7C4D-94BE-5D506D6DE3C0}"/>
              </a:ext>
            </a:extLst>
          </p:cNvPr>
          <p:cNvSpPr>
            <a:spLocks noGrp="1"/>
          </p:cNvSpPr>
          <p:nvPr>
            <p:ph type="sldNum" sz="quarter" idx="4"/>
          </p:nvPr>
        </p:nvSpPr>
        <p:spPr/>
        <p:txBody>
          <a:bodyPr>
            <a:noAutofit/>
          </a:bodyPr>
          <a:lstStyle/>
          <a:p>
            <a:pPr rtl="0"/>
            <a:r>
              <a:rPr lang="en-GB" sz="1200" b="1" i="0" u="none" strike="noStrike" dirty="0">
                <a:highlight>
                  <a:srgbClr val="000000">
                    <a:alpha val="0"/>
                  </a:srgbClr>
                </a:highlight>
                <a:latin typeface="Roboto"/>
                <a:ea typeface="Roboto"/>
              </a:rPr>
              <a:t>8</a:t>
            </a:r>
            <a:endParaRPr lang="ru-RU" b="1" dirty="0">
              <a:latin typeface="Roboto" panose="02000000000000000000" pitchFamily="2" charset="0"/>
              <a:ea typeface="Roboto" panose="02000000000000000000" pitchFamily="2" charset="0"/>
            </a:endParaRPr>
          </a:p>
        </p:txBody>
      </p:sp>
      <p:sp>
        <p:nvSpPr>
          <p:cNvPr id="12" name="object 19">
            <a:extLst>
              <a:ext uri="{FF2B5EF4-FFF2-40B4-BE49-F238E27FC236}">
                <a16:creationId xmlns:a16="http://schemas.microsoft.com/office/drawing/2014/main" id="{BA4F0F6D-DD12-7847-8C96-51F4B3880A54}"/>
              </a:ext>
            </a:extLst>
          </p:cNvPr>
          <p:cNvSpPr txBox="1"/>
          <p:nvPr/>
        </p:nvSpPr>
        <p:spPr>
          <a:xfrm>
            <a:off x="917575" y="3292257"/>
            <a:ext cx="2651915" cy="677108"/>
          </a:xfrm>
          <a:prstGeom prst="rect">
            <a:avLst/>
          </a:prstGeom>
        </p:spPr>
        <p:txBody>
          <a:bodyPr vert="horz" wrap="square" lIns="0" tIns="0" rIns="0" bIns="0" rtlCol="0">
            <a:noAutofit/>
          </a:bodyPr>
          <a:lstStyle/>
          <a:p>
            <a:pPr marL="12700" rtl="0"/>
            <a:r>
              <a:rPr lang="en-GB" sz="2200" b="1" i="0" u="none" strike="noStrike" dirty="0">
                <a:solidFill>
                  <a:srgbClr val="231F20"/>
                </a:solidFill>
                <a:highlight>
                  <a:srgbClr val="000000">
                    <a:alpha val="0"/>
                  </a:srgbClr>
                </a:highlight>
                <a:latin typeface="Roboto Condensed"/>
                <a:ea typeface="Roboto Condensed"/>
                <a:cs typeface="Lato"/>
              </a:rPr>
              <a:t>Vaccines </a:t>
            </a:r>
            <a:br>
              <a:rPr lang="en-GB" sz="2200" b="1" i="0" u="none" strike="noStrike" dirty="0">
                <a:solidFill>
                  <a:srgbClr val="231F20"/>
                </a:solidFill>
                <a:highlight>
                  <a:srgbClr val="000000">
                    <a:alpha val="0"/>
                  </a:srgbClr>
                </a:highlight>
                <a:latin typeface="Roboto Condensed"/>
                <a:ea typeface="Roboto Condensed"/>
                <a:cs typeface="Lato"/>
              </a:rPr>
            </a:br>
            <a:r>
              <a:rPr lang="en-GB" sz="2200" b="1" i="0" u="none" strike="noStrike" dirty="0">
                <a:solidFill>
                  <a:srgbClr val="231F20"/>
                </a:solidFill>
                <a:highlight>
                  <a:srgbClr val="000000">
                    <a:alpha val="0"/>
                  </a:srgbClr>
                </a:highlight>
                <a:latin typeface="Roboto Condensed"/>
                <a:ea typeface="Roboto Condensed"/>
                <a:cs typeface="Lato"/>
              </a:rPr>
              <a:t>and anatoxins </a:t>
            </a:r>
          </a:p>
        </p:txBody>
      </p:sp>
      <p:pic>
        <p:nvPicPr>
          <p:cNvPr id="7" name="Рисунок 6">
            <a:extLst>
              <a:ext uri="{FF2B5EF4-FFF2-40B4-BE49-F238E27FC236}">
                <a16:creationId xmlns:a16="http://schemas.microsoft.com/office/drawing/2014/main" id="{6E9F2B56-8025-DE42-814E-6B8FF144CE5F}"/>
              </a:ext>
            </a:extLst>
          </p:cNvPr>
          <p:cNvPicPr>
            <a:picLocks noChangeAspect="1"/>
          </p:cNvPicPr>
          <p:nvPr/>
        </p:nvPicPr>
        <p:blipFill>
          <a:blip r:embed="rId3"/>
          <a:stretch>
            <a:fillRect/>
          </a:stretch>
        </p:blipFill>
        <p:spPr>
          <a:xfrm>
            <a:off x="917575" y="2106145"/>
            <a:ext cx="958673" cy="958673"/>
          </a:xfrm>
          <a:prstGeom prst="rect">
            <a:avLst/>
          </a:prstGeom>
        </p:spPr>
      </p:pic>
      <p:pic>
        <p:nvPicPr>
          <p:cNvPr id="21" name="Рисунок 20">
            <a:extLst>
              <a:ext uri="{FF2B5EF4-FFF2-40B4-BE49-F238E27FC236}">
                <a16:creationId xmlns:a16="http://schemas.microsoft.com/office/drawing/2014/main" id="{49083A9E-A1C8-CB49-919B-9661B435A040}"/>
              </a:ext>
            </a:extLst>
          </p:cNvPr>
          <p:cNvPicPr>
            <a:picLocks noChangeAspect="1"/>
          </p:cNvPicPr>
          <p:nvPr/>
        </p:nvPicPr>
        <p:blipFill>
          <a:blip r:embed="rId4"/>
          <a:srcRect r="91384" b="367"/>
          <a:stretch>
            <a:fillRect/>
          </a:stretch>
        </p:blipFill>
        <p:spPr>
          <a:xfrm>
            <a:off x="-19878" y="-61"/>
            <a:ext cx="473739" cy="2783018"/>
          </a:xfrm>
          <a:prstGeom prst="rect">
            <a:avLst/>
          </a:prstGeom>
        </p:spPr>
      </p:pic>
      <p:pic>
        <p:nvPicPr>
          <p:cNvPr id="22" name="Рисунок 21">
            <a:extLst>
              <a:ext uri="{FF2B5EF4-FFF2-40B4-BE49-F238E27FC236}">
                <a16:creationId xmlns:a16="http://schemas.microsoft.com/office/drawing/2014/main" id="{1529BA42-85EF-4441-BE25-636CD444A807}"/>
              </a:ext>
            </a:extLst>
          </p:cNvPr>
          <p:cNvPicPr>
            <a:picLocks noChangeAspect="1"/>
          </p:cNvPicPr>
          <p:nvPr/>
        </p:nvPicPr>
        <p:blipFill>
          <a:blip r:embed="rId5"/>
          <a:srcRect t="75294" r="25947"/>
          <a:stretch>
            <a:fillRect/>
          </a:stretch>
        </p:blipFill>
        <p:spPr>
          <a:xfrm>
            <a:off x="7881938" y="0"/>
            <a:ext cx="2802627" cy="935038"/>
          </a:xfrm>
          <a:prstGeom prst="rect">
            <a:avLst/>
          </a:prstGeom>
        </p:spPr>
      </p:pic>
      <p:pic>
        <p:nvPicPr>
          <p:cNvPr id="24" name="Рисунок 23">
            <a:extLst>
              <a:ext uri="{FF2B5EF4-FFF2-40B4-BE49-F238E27FC236}">
                <a16:creationId xmlns:a16="http://schemas.microsoft.com/office/drawing/2014/main" id="{CC1A47EA-3CBE-AB44-A817-6A2B05646EFF}"/>
              </a:ext>
            </a:extLst>
          </p:cNvPr>
          <p:cNvPicPr>
            <a:picLocks noChangeAspect="1"/>
          </p:cNvPicPr>
          <p:nvPr/>
        </p:nvPicPr>
        <p:blipFill>
          <a:blip r:embed="rId4"/>
          <a:srcRect l="-872" t="11070" r="91384" b="55819"/>
          <a:stretch>
            <a:fillRect/>
          </a:stretch>
        </p:blipFill>
        <p:spPr>
          <a:xfrm>
            <a:off x="10170160" y="10160"/>
            <a:ext cx="521653" cy="924878"/>
          </a:xfrm>
          <a:prstGeom prst="rect">
            <a:avLst/>
          </a:prstGeom>
        </p:spPr>
      </p:pic>
      <p:sp>
        <p:nvSpPr>
          <p:cNvPr id="25" name="object 22">
            <a:extLst>
              <a:ext uri="{FF2B5EF4-FFF2-40B4-BE49-F238E27FC236}">
                <a16:creationId xmlns:a16="http://schemas.microsoft.com/office/drawing/2014/main" id="{7A10CCA3-6639-024A-BB71-25A373B7C75A}"/>
              </a:ext>
            </a:extLst>
          </p:cNvPr>
          <p:cNvSpPr txBox="1"/>
          <p:nvPr/>
        </p:nvSpPr>
        <p:spPr>
          <a:xfrm>
            <a:off x="917574" y="5131962"/>
            <a:ext cx="2847147" cy="338554"/>
          </a:xfrm>
          <a:prstGeom prst="rect">
            <a:avLst/>
          </a:prstGeom>
        </p:spPr>
        <p:txBody>
          <a:bodyPr vert="horz" wrap="square" lIns="0" tIns="0" rIns="0" bIns="0" rtlCol="0">
            <a:noAutofit/>
          </a:bodyPr>
          <a:lstStyle/>
          <a:p>
            <a:pPr rtl="0"/>
            <a:r>
              <a:rPr lang="en-GB" sz="2200" b="1" i="0" u="none" strike="noStrike" dirty="0">
                <a:solidFill>
                  <a:srgbClr val="231F20"/>
                </a:solidFill>
                <a:highlight>
                  <a:srgbClr val="000000">
                    <a:alpha val="0"/>
                  </a:srgbClr>
                </a:highlight>
                <a:latin typeface="Roboto Condensed"/>
                <a:ea typeface="Roboto Condensed"/>
                <a:cs typeface="Lato"/>
              </a:rPr>
              <a:t>OTHER MEDICINES</a:t>
            </a:r>
            <a:endParaRPr lang="ru-RU" sz="2200" b="1" dirty="0">
              <a:latin typeface="Roboto Condensed" panose="02000000000000000000" pitchFamily="2" charset="0"/>
              <a:ea typeface="Roboto Condensed" panose="02000000000000000000" pitchFamily="2" charset="0"/>
              <a:cs typeface="Lato" panose="020F0502020204030203" pitchFamily="34" charset="0"/>
            </a:endParaRPr>
          </a:p>
        </p:txBody>
      </p:sp>
      <p:pic>
        <p:nvPicPr>
          <p:cNvPr id="19" name="Рисунок 18">
            <a:extLst>
              <a:ext uri="{FF2B5EF4-FFF2-40B4-BE49-F238E27FC236}">
                <a16:creationId xmlns:a16="http://schemas.microsoft.com/office/drawing/2014/main" id="{1BFFC5B0-E0D6-5C4B-AE27-74EA4B268385}"/>
              </a:ext>
            </a:extLst>
          </p:cNvPr>
          <p:cNvPicPr>
            <a:picLocks noChangeAspect="1"/>
          </p:cNvPicPr>
          <p:nvPr/>
        </p:nvPicPr>
        <p:blipFill>
          <a:blip r:embed="rId5"/>
          <a:srcRect l="87745"/>
          <a:stretch>
            <a:fillRect/>
          </a:stretch>
        </p:blipFill>
        <p:spPr>
          <a:xfrm>
            <a:off x="-9939" y="986232"/>
            <a:ext cx="463800" cy="3784600"/>
          </a:xfrm>
          <a:prstGeom prst="rect">
            <a:avLst/>
          </a:prstGeom>
        </p:spPr>
      </p:pic>
      <p:sp>
        <p:nvSpPr>
          <p:cNvPr id="23" name="object 19">
            <a:extLst>
              <a:ext uri="{FF2B5EF4-FFF2-40B4-BE49-F238E27FC236}">
                <a16:creationId xmlns:a16="http://schemas.microsoft.com/office/drawing/2014/main" id="{ACA87E2F-A3FA-A747-8FF2-3B41095666FF}"/>
              </a:ext>
            </a:extLst>
          </p:cNvPr>
          <p:cNvSpPr txBox="1"/>
          <p:nvPr/>
        </p:nvSpPr>
        <p:spPr>
          <a:xfrm>
            <a:off x="3330659" y="3292257"/>
            <a:ext cx="2651915" cy="677108"/>
          </a:xfrm>
          <a:prstGeom prst="rect">
            <a:avLst/>
          </a:prstGeom>
        </p:spPr>
        <p:txBody>
          <a:bodyPr vert="horz" wrap="square" lIns="0" tIns="0" rIns="0" bIns="0" rtlCol="0">
            <a:noAutofit/>
          </a:bodyPr>
          <a:lstStyle/>
          <a:p>
            <a:pPr marL="12700" rtl="0"/>
            <a:r>
              <a:rPr lang="en-GB" sz="2200" b="1" i="0" u="none" strike="noStrike" dirty="0">
                <a:solidFill>
                  <a:srgbClr val="231F20"/>
                </a:solidFill>
                <a:highlight>
                  <a:srgbClr val="000000">
                    <a:alpha val="0"/>
                  </a:srgbClr>
                </a:highlight>
                <a:latin typeface="Roboto Condensed"/>
                <a:ea typeface="Roboto Condensed"/>
                <a:cs typeface="Lato"/>
              </a:rPr>
              <a:t>Blood </a:t>
            </a:r>
            <a:br>
              <a:rPr lang="en-GB" sz="2200" b="1" i="0" u="none" strike="noStrike" dirty="0">
                <a:solidFill>
                  <a:srgbClr val="231F20"/>
                </a:solidFill>
                <a:highlight>
                  <a:srgbClr val="000000">
                    <a:alpha val="0"/>
                  </a:srgbClr>
                </a:highlight>
                <a:latin typeface="Roboto Condensed"/>
                <a:ea typeface="Roboto Condensed"/>
                <a:cs typeface="Lato"/>
              </a:rPr>
            </a:br>
            <a:r>
              <a:rPr lang="en-GB" sz="2200" b="1" i="0" u="none" strike="noStrike" dirty="0">
                <a:solidFill>
                  <a:srgbClr val="231F20"/>
                </a:solidFill>
                <a:highlight>
                  <a:srgbClr val="000000">
                    <a:alpha val="0"/>
                  </a:srgbClr>
                </a:highlight>
                <a:latin typeface="Roboto Condensed"/>
                <a:ea typeface="Roboto Condensed"/>
                <a:cs typeface="Lato"/>
              </a:rPr>
              <a:t>preparations</a:t>
            </a:r>
          </a:p>
        </p:txBody>
      </p:sp>
      <p:sp>
        <p:nvSpPr>
          <p:cNvPr id="30" name="object 19">
            <a:extLst>
              <a:ext uri="{FF2B5EF4-FFF2-40B4-BE49-F238E27FC236}">
                <a16:creationId xmlns:a16="http://schemas.microsoft.com/office/drawing/2014/main" id="{BDD231DC-8840-4645-9906-E962F70F14D5}"/>
              </a:ext>
            </a:extLst>
          </p:cNvPr>
          <p:cNvSpPr txBox="1"/>
          <p:nvPr/>
        </p:nvSpPr>
        <p:spPr>
          <a:xfrm>
            <a:off x="5501596" y="3292257"/>
            <a:ext cx="2651915" cy="338554"/>
          </a:xfrm>
          <a:prstGeom prst="rect">
            <a:avLst/>
          </a:prstGeom>
        </p:spPr>
        <p:txBody>
          <a:bodyPr vert="horz" wrap="square" lIns="0" tIns="0" rIns="0" bIns="0" rtlCol="0">
            <a:noAutofit/>
          </a:bodyPr>
          <a:lstStyle/>
          <a:p>
            <a:pPr marL="12700" rtl="0"/>
            <a:r>
              <a:rPr lang="en-GB" sz="2200" b="1" i="0" u="none" strike="noStrike" dirty="0">
                <a:solidFill>
                  <a:srgbClr val="231F20"/>
                </a:solidFill>
                <a:highlight>
                  <a:srgbClr val="000000">
                    <a:alpha val="0"/>
                  </a:srgbClr>
                </a:highlight>
                <a:latin typeface="Roboto Condensed"/>
                <a:ea typeface="Roboto Condensed"/>
                <a:cs typeface="Lato"/>
              </a:rPr>
              <a:t>Bacteriophages</a:t>
            </a:r>
          </a:p>
        </p:txBody>
      </p:sp>
      <p:sp>
        <p:nvSpPr>
          <p:cNvPr id="32" name="object 19">
            <a:extLst>
              <a:ext uri="{FF2B5EF4-FFF2-40B4-BE49-F238E27FC236}">
                <a16:creationId xmlns:a16="http://schemas.microsoft.com/office/drawing/2014/main" id="{8A517501-0521-A748-BDD5-928B77B0F7C9}"/>
              </a:ext>
            </a:extLst>
          </p:cNvPr>
          <p:cNvSpPr txBox="1"/>
          <p:nvPr/>
        </p:nvSpPr>
        <p:spPr>
          <a:xfrm>
            <a:off x="7974314" y="3292257"/>
            <a:ext cx="2651915" cy="1015663"/>
          </a:xfrm>
          <a:prstGeom prst="rect">
            <a:avLst/>
          </a:prstGeom>
        </p:spPr>
        <p:txBody>
          <a:bodyPr vert="horz" wrap="square" lIns="0" tIns="0" rIns="0" bIns="0" rtlCol="0">
            <a:noAutofit/>
          </a:bodyPr>
          <a:lstStyle/>
          <a:p>
            <a:pPr marL="12700" rtl="0"/>
            <a:r>
              <a:rPr lang="en-GB" sz="2200" b="1" i="0" u="none" strike="noStrike" dirty="0">
                <a:solidFill>
                  <a:srgbClr val="231F20"/>
                </a:solidFill>
                <a:highlight>
                  <a:srgbClr val="000000">
                    <a:alpha val="0"/>
                  </a:srgbClr>
                </a:highlight>
                <a:latin typeface="Roboto Condensed"/>
                <a:ea typeface="Roboto Condensed"/>
                <a:cs typeface="Lato"/>
              </a:rPr>
              <a:t>Botulinum toxin type A (Relatox)</a:t>
            </a:r>
          </a:p>
        </p:txBody>
      </p:sp>
      <p:sp>
        <p:nvSpPr>
          <p:cNvPr id="34" name="Прямоугольник 33">
            <a:extLst>
              <a:ext uri="{FF2B5EF4-FFF2-40B4-BE49-F238E27FC236}">
                <a16:creationId xmlns:a16="http://schemas.microsoft.com/office/drawing/2014/main" id="{D5194F21-BFF7-B644-B108-E2E7130741E0}"/>
              </a:ext>
            </a:extLst>
          </p:cNvPr>
          <p:cNvSpPr/>
          <p:nvPr/>
        </p:nvSpPr>
        <p:spPr>
          <a:xfrm>
            <a:off x="-19878" y="2782957"/>
            <a:ext cx="473739" cy="47767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pic>
        <p:nvPicPr>
          <p:cNvPr id="36" name="Рисунок 35">
            <a:extLst>
              <a:ext uri="{FF2B5EF4-FFF2-40B4-BE49-F238E27FC236}">
                <a16:creationId xmlns:a16="http://schemas.microsoft.com/office/drawing/2014/main" id="{37D9C2BD-2D4E-9A4B-A4A7-E098DE246D26}"/>
              </a:ext>
            </a:extLst>
          </p:cNvPr>
          <p:cNvPicPr>
            <a:picLocks noChangeAspect="1"/>
          </p:cNvPicPr>
          <p:nvPr/>
        </p:nvPicPr>
        <p:blipFill>
          <a:blip r:embed="rId6"/>
          <a:stretch>
            <a:fillRect/>
          </a:stretch>
        </p:blipFill>
        <p:spPr>
          <a:xfrm>
            <a:off x="5434187" y="2106145"/>
            <a:ext cx="958673" cy="958673"/>
          </a:xfrm>
          <a:prstGeom prst="rect">
            <a:avLst/>
          </a:prstGeom>
        </p:spPr>
      </p:pic>
      <p:pic>
        <p:nvPicPr>
          <p:cNvPr id="37" name="Рисунок 36">
            <a:extLst>
              <a:ext uri="{FF2B5EF4-FFF2-40B4-BE49-F238E27FC236}">
                <a16:creationId xmlns:a16="http://schemas.microsoft.com/office/drawing/2014/main" id="{E8D83AAB-9A22-CD48-95D4-02B8ABD86AA8}"/>
              </a:ext>
            </a:extLst>
          </p:cNvPr>
          <p:cNvPicPr>
            <a:picLocks noChangeAspect="1"/>
          </p:cNvPicPr>
          <p:nvPr/>
        </p:nvPicPr>
        <p:blipFill>
          <a:blip r:embed="rId7"/>
          <a:stretch>
            <a:fillRect/>
          </a:stretch>
        </p:blipFill>
        <p:spPr>
          <a:xfrm>
            <a:off x="3147305" y="2106145"/>
            <a:ext cx="958673" cy="958673"/>
          </a:xfrm>
          <a:prstGeom prst="rect">
            <a:avLst/>
          </a:prstGeom>
        </p:spPr>
      </p:pic>
      <p:pic>
        <p:nvPicPr>
          <p:cNvPr id="38" name="Рисунок 37">
            <a:extLst>
              <a:ext uri="{FF2B5EF4-FFF2-40B4-BE49-F238E27FC236}">
                <a16:creationId xmlns:a16="http://schemas.microsoft.com/office/drawing/2014/main" id="{FBBC2E42-3E82-3245-AE8B-BD26409256F7}"/>
              </a:ext>
            </a:extLst>
          </p:cNvPr>
          <p:cNvPicPr>
            <a:picLocks noChangeAspect="1"/>
          </p:cNvPicPr>
          <p:nvPr/>
        </p:nvPicPr>
        <p:blipFill>
          <a:blip r:embed="rId8"/>
          <a:stretch>
            <a:fillRect/>
          </a:stretch>
        </p:blipFill>
        <p:spPr>
          <a:xfrm>
            <a:off x="7869333" y="2120433"/>
            <a:ext cx="958673" cy="958673"/>
          </a:xfrm>
          <a:prstGeom prst="rect">
            <a:avLst/>
          </a:prstGeom>
        </p:spPr>
      </p:pic>
      <p:sp>
        <p:nvSpPr>
          <p:cNvPr id="39" name="object 22">
            <a:extLst>
              <a:ext uri="{FF2B5EF4-FFF2-40B4-BE49-F238E27FC236}">
                <a16:creationId xmlns:a16="http://schemas.microsoft.com/office/drawing/2014/main" id="{26754C21-99F4-DD44-A7A8-0BE56FFF7F1E}"/>
              </a:ext>
            </a:extLst>
          </p:cNvPr>
          <p:cNvSpPr txBox="1"/>
          <p:nvPr/>
        </p:nvSpPr>
        <p:spPr>
          <a:xfrm>
            <a:off x="917574" y="5594444"/>
            <a:ext cx="4176713" cy="969496"/>
          </a:xfrm>
          <a:prstGeom prst="rect">
            <a:avLst/>
          </a:prstGeom>
        </p:spPr>
        <p:txBody>
          <a:bodyPr vert="horz" wrap="square" lIns="0" tIns="0" rIns="0" bIns="0" rtlCol="0">
            <a:noAutofit/>
          </a:bodyPr>
          <a:lstStyle/>
          <a:p>
            <a:pPr marL="183515" marR="5080" indent="-171450" rtl="0">
              <a:lnSpc>
                <a:spcPct val="150000"/>
              </a:lnSpc>
              <a:buFont typeface="Arial" panose="020B0604020202020204" pitchFamily="34" charset="0"/>
              <a:buChar char="•"/>
            </a:pPr>
            <a:r>
              <a:rPr lang="en-GB" sz="1400" b="0" i="0" u="none" strike="noStrike" dirty="0">
                <a:solidFill>
                  <a:srgbClr val="231F20"/>
                </a:solidFill>
                <a:highlight>
                  <a:srgbClr val="000000">
                    <a:alpha val="0"/>
                  </a:srgbClr>
                </a:highlight>
                <a:latin typeface="Roboto"/>
                <a:ea typeface="Roboto"/>
                <a:cs typeface="Lato"/>
              </a:rPr>
              <a:t>Probiotics</a:t>
            </a:r>
            <a:endParaRPr lang="ru-RU" sz="1400" dirty="0">
              <a:solidFill>
                <a:srgbClr val="231F20"/>
              </a:solidFill>
              <a:latin typeface="Roboto" panose="02000000000000000000" pitchFamily="2" charset="0"/>
              <a:ea typeface="Roboto" panose="02000000000000000000" pitchFamily="2" charset="0"/>
              <a:cs typeface="Lato" panose="020F0502020204030203" pitchFamily="34" charset="0"/>
            </a:endParaRPr>
          </a:p>
          <a:p>
            <a:pPr marL="183515" marR="5080" indent="-171450" rtl="0">
              <a:lnSpc>
                <a:spcPct val="150000"/>
              </a:lnSpc>
              <a:buFont typeface="Arial" panose="020B0604020202020204" pitchFamily="34" charset="0"/>
              <a:buChar char="•"/>
            </a:pPr>
            <a:r>
              <a:rPr lang="en-GB" sz="1400" b="0" i="0" u="none" strike="noStrike" dirty="0">
                <a:solidFill>
                  <a:srgbClr val="231F20"/>
                </a:solidFill>
                <a:highlight>
                  <a:srgbClr val="000000">
                    <a:alpha val="0"/>
                  </a:srgbClr>
                </a:highlight>
                <a:latin typeface="Roboto"/>
                <a:ea typeface="Roboto"/>
                <a:cs typeface="Lato"/>
              </a:rPr>
              <a:t>Allergens and allergoids</a:t>
            </a:r>
            <a:endParaRPr lang="ru-RU" sz="1400" dirty="0">
              <a:solidFill>
                <a:srgbClr val="231F20"/>
              </a:solidFill>
              <a:latin typeface="Roboto" panose="02000000000000000000" pitchFamily="2" charset="0"/>
              <a:ea typeface="Roboto" panose="02000000000000000000" pitchFamily="2" charset="0"/>
              <a:cs typeface="Lato" panose="020F0502020204030203" pitchFamily="34" charset="0"/>
            </a:endParaRPr>
          </a:p>
          <a:p>
            <a:pPr marL="183515" marR="5080" indent="-171450" rtl="0">
              <a:lnSpc>
                <a:spcPct val="150000"/>
              </a:lnSpc>
              <a:buFont typeface="Arial" panose="020B0604020202020204" pitchFamily="34" charset="0"/>
              <a:buChar char="•"/>
            </a:pPr>
            <a:r>
              <a:rPr lang="en-GB" sz="1400" b="0" i="0" u="none" strike="noStrike" dirty="0">
                <a:solidFill>
                  <a:srgbClr val="231F20"/>
                </a:solidFill>
                <a:highlight>
                  <a:srgbClr val="000000">
                    <a:alpha val="0"/>
                  </a:srgbClr>
                </a:highlight>
                <a:latin typeface="Roboto"/>
                <a:ea typeface="Roboto"/>
                <a:cs typeface="Lato"/>
              </a:rPr>
              <a:t>Ready-made medicines</a:t>
            </a:r>
          </a:p>
        </p:txBody>
      </p:sp>
      <p:sp>
        <p:nvSpPr>
          <p:cNvPr id="40" name="object 22">
            <a:extLst>
              <a:ext uri="{FF2B5EF4-FFF2-40B4-BE49-F238E27FC236}">
                <a16:creationId xmlns:a16="http://schemas.microsoft.com/office/drawing/2014/main" id="{F9BE016B-B2AB-C44D-819B-57EE3A5DD4A0}"/>
              </a:ext>
            </a:extLst>
          </p:cNvPr>
          <p:cNvSpPr txBox="1"/>
          <p:nvPr/>
        </p:nvSpPr>
        <p:spPr>
          <a:xfrm>
            <a:off x="5501596" y="5594444"/>
            <a:ext cx="4176713" cy="969496"/>
          </a:xfrm>
          <a:prstGeom prst="rect">
            <a:avLst/>
          </a:prstGeom>
        </p:spPr>
        <p:txBody>
          <a:bodyPr vert="horz" wrap="square" lIns="0" tIns="0" rIns="0" bIns="0" rtlCol="0">
            <a:noAutofit/>
          </a:bodyPr>
          <a:lstStyle/>
          <a:p>
            <a:pPr marL="183515" marR="5080" indent="-171450" rtl="0">
              <a:lnSpc>
                <a:spcPct val="150000"/>
              </a:lnSpc>
              <a:buFont typeface="Arial" panose="020B0604020202020204" pitchFamily="34" charset="0"/>
              <a:buChar char="•"/>
            </a:pPr>
            <a:r>
              <a:rPr lang="en-GB" sz="1400" b="0" i="0" u="none" strike="noStrike" dirty="0">
                <a:solidFill>
                  <a:srgbClr val="231F20"/>
                </a:solidFill>
                <a:highlight>
                  <a:srgbClr val="000000">
                    <a:alpha val="0"/>
                  </a:srgbClr>
                </a:highlight>
                <a:latin typeface="Roboto"/>
                <a:ea typeface="Roboto"/>
                <a:cs typeface="Lato"/>
              </a:rPr>
              <a:t>Diagnostic drugs </a:t>
            </a:r>
            <a:br>
              <a:rPr lang="en-GB" sz="1400" b="0" i="0" u="none" strike="noStrike" dirty="0">
                <a:solidFill>
                  <a:srgbClr val="231F20"/>
                </a:solidFill>
                <a:highlight>
                  <a:srgbClr val="000000">
                    <a:alpha val="0"/>
                  </a:srgbClr>
                </a:highlight>
                <a:latin typeface="Roboto"/>
                <a:ea typeface="Roboto"/>
                <a:cs typeface="Lato"/>
              </a:rPr>
            </a:br>
            <a:r>
              <a:rPr lang="en-GB" sz="1400" b="0" i="0" u="none" strike="noStrike" dirty="0">
                <a:solidFill>
                  <a:srgbClr val="231F20"/>
                </a:solidFill>
                <a:highlight>
                  <a:srgbClr val="000000">
                    <a:alpha val="0"/>
                  </a:srgbClr>
                </a:highlight>
                <a:latin typeface="Roboto"/>
                <a:ea typeface="Roboto"/>
                <a:cs typeface="Lato"/>
              </a:rPr>
              <a:t>and nutritional products</a:t>
            </a:r>
          </a:p>
          <a:p>
            <a:pPr marL="183515" marR="5080" indent="-171450" rtl="0">
              <a:lnSpc>
                <a:spcPct val="150000"/>
              </a:lnSpc>
              <a:buFont typeface="Arial" panose="020B0604020202020204" pitchFamily="34" charset="0"/>
              <a:buChar char="•"/>
            </a:pPr>
            <a:r>
              <a:rPr lang="en-GB" sz="1400" b="0" i="0" u="none" strike="noStrike" dirty="0">
                <a:solidFill>
                  <a:srgbClr val="231F20"/>
                </a:solidFill>
                <a:highlight>
                  <a:srgbClr val="000000">
                    <a:alpha val="0"/>
                  </a:srgbClr>
                </a:highlight>
                <a:latin typeface="Roboto"/>
                <a:ea typeface="Roboto"/>
                <a:cs typeface="Lato"/>
              </a:rPr>
              <a:t>Heterologous sera</a:t>
            </a:r>
            <a:endParaRPr lang="ru-RU" sz="1400" dirty="0">
              <a:solidFill>
                <a:srgbClr val="231F20"/>
              </a:solidFill>
              <a:latin typeface="Roboto" panose="02000000000000000000" pitchFamily="2" charset="0"/>
              <a:ea typeface="Roboto" panose="02000000000000000000" pitchFamily="2" charset="0"/>
              <a:cs typeface="Lato" panose="020F0502020204030203" pitchFamily="34" charset="0"/>
            </a:endParaRPr>
          </a:p>
        </p:txBody>
      </p:sp>
    </p:spTree>
    <p:extLst>
      <p:ext uri="{BB962C8B-B14F-4D97-AF65-F5344CB8AC3E}">
        <p14:creationId xmlns:p14="http://schemas.microsoft.com/office/powerpoint/2010/main" val="19845177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9">
            <a:extLst>
              <a:ext uri="{FF2B5EF4-FFF2-40B4-BE49-F238E27FC236}">
                <a16:creationId xmlns:a16="http://schemas.microsoft.com/office/drawing/2014/main" id="{502CCFFD-9285-6A4F-97FA-86AC39702A52}"/>
              </a:ext>
            </a:extLst>
          </p:cNvPr>
          <p:cNvSpPr>
            <a:spLocks noGrp="1"/>
          </p:cNvSpPr>
          <p:nvPr>
            <p:ph type="sldNum" sz="quarter" idx="4"/>
          </p:nvPr>
        </p:nvSpPr>
        <p:spPr>
          <a:xfrm>
            <a:off x="10080198" y="6871588"/>
            <a:ext cx="485258" cy="402483"/>
          </a:xfrm>
        </p:spPr>
        <p:txBody>
          <a:bodyPr>
            <a:noAutofit/>
          </a:bodyPr>
          <a:lstStyle/>
          <a:p>
            <a:pPr algn="ctr" rtl="0"/>
            <a:r>
              <a:rPr lang="en-GB" sz="1200" b="1" i="0" u="none" strike="noStrike" dirty="0">
                <a:highlight>
                  <a:srgbClr val="000000">
                    <a:alpha val="0"/>
                  </a:srgbClr>
                </a:highlight>
                <a:latin typeface="Roboto"/>
                <a:ea typeface="Roboto"/>
              </a:rPr>
              <a:t>9</a:t>
            </a:r>
            <a:endParaRPr lang="ru-RU" dirty="0">
              <a:latin typeface="Roboto" panose="02000000000000000000" pitchFamily="2" charset="0"/>
              <a:ea typeface="Roboto" panose="02000000000000000000" pitchFamily="2" charset="0"/>
            </a:endParaRPr>
          </a:p>
        </p:txBody>
      </p:sp>
      <p:sp>
        <p:nvSpPr>
          <p:cNvPr id="12" name="Прямоугольник 11">
            <a:extLst>
              <a:ext uri="{FF2B5EF4-FFF2-40B4-BE49-F238E27FC236}">
                <a16:creationId xmlns:a16="http://schemas.microsoft.com/office/drawing/2014/main" id="{2866BF5A-FB39-1C4A-AD40-F942A34F2DF0}"/>
              </a:ext>
            </a:extLst>
          </p:cNvPr>
          <p:cNvSpPr/>
          <p:nvPr/>
        </p:nvSpPr>
        <p:spPr>
          <a:xfrm>
            <a:off x="6332587" y="935037"/>
            <a:ext cx="4359226" cy="5719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pic>
        <p:nvPicPr>
          <p:cNvPr id="14" name="Рисунок 13">
            <a:extLst>
              <a:ext uri="{FF2B5EF4-FFF2-40B4-BE49-F238E27FC236}">
                <a16:creationId xmlns:a16="http://schemas.microsoft.com/office/drawing/2014/main" id="{0151084B-053B-0E42-915F-692D36A32645}"/>
              </a:ext>
            </a:extLst>
          </p:cNvPr>
          <p:cNvPicPr>
            <a:picLocks noChangeAspect="1"/>
          </p:cNvPicPr>
          <p:nvPr/>
        </p:nvPicPr>
        <p:blipFill>
          <a:blip r:embed="rId2"/>
          <a:srcRect t="53860" r="20926"/>
          <a:stretch>
            <a:fillRect/>
          </a:stretch>
        </p:blipFill>
        <p:spPr>
          <a:xfrm>
            <a:off x="6326721" y="-9939"/>
            <a:ext cx="4347905" cy="1288836"/>
          </a:xfrm>
          <a:prstGeom prst="rect">
            <a:avLst/>
          </a:prstGeom>
        </p:spPr>
      </p:pic>
      <p:sp>
        <p:nvSpPr>
          <p:cNvPr id="3" name="Title 2">
            <a:extLst>
              <a:ext uri="{FF2B5EF4-FFF2-40B4-BE49-F238E27FC236}">
                <a16:creationId xmlns:a16="http://schemas.microsoft.com/office/drawing/2014/main" id="{FCE96D12-007B-1042-B2B4-64928592EE22}"/>
              </a:ext>
            </a:extLst>
          </p:cNvPr>
          <p:cNvSpPr>
            <a:spLocks noGrp="1"/>
          </p:cNvSpPr>
          <p:nvPr>
            <p:ph type="title"/>
          </p:nvPr>
        </p:nvSpPr>
        <p:spPr/>
        <p:txBody>
          <a:bodyPr>
            <a:noAutofit/>
          </a:bodyPr>
          <a:lstStyle/>
          <a:p>
            <a:pPr rtl="0"/>
            <a:r>
              <a:rPr lang="en-GB" sz="3600" b="1" i="0" u="none" strike="noStrike" dirty="0">
                <a:highlight>
                  <a:srgbClr val="000000">
                    <a:alpha val="0"/>
                  </a:srgbClr>
                </a:highlight>
                <a:latin typeface="Roboto Condensed"/>
                <a:ea typeface="Roboto Condensed"/>
              </a:rPr>
              <a:t>VACCINES AND ANATOXINS </a:t>
            </a:r>
          </a:p>
        </p:txBody>
      </p:sp>
      <p:sp>
        <p:nvSpPr>
          <p:cNvPr id="21" name="TextBox 20">
            <a:extLst>
              <a:ext uri="{FF2B5EF4-FFF2-40B4-BE49-F238E27FC236}">
                <a16:creationId xmlns:a16="http://schemas.microsoft.com/office/drawing/2014/main" id="{CDFDB566-F5E8-874C-B626-4B3A74605186}"/>
              </a:ext>
            </a:extLst>
          </p:cNvPr>
          <p:cNvSpPr txBox="1"/>
          <p:nvPr/>
        </p:nvSpPr>
        <p:spPr>
          <a:xfrm>
            <a:off x="735062" y="1435050"/>
            <a:ext cx="6200977" cy="584775"/>
          </a:xfrm>
          <a:prstGeom prst="rect">
            <a:avLst/>
          </a:prstGeom>
        </p:spPr>
        <p:txBody>
          <a:bodyPr vert="horz" lIns="0" tIns="45720" rIns="0" bIns="45720" rtlCol="0">
            <a:noAutofit/>
          </a:bodyPr>
          <a:lstStyle>
            <a:defPPr>
              <a:defRPr lang="en-US"/>
            </a:defPPr>
            <a:lvl1pPr indent="0" defTabSz="1007943">
              <a:lnSpc>
                <a:spcPct val="100000"/>
              </a:lnSpc>
              <a:spcBef>
                <a:spcPts val="1102"/>
              </a:spcBef>
              <a:buFont typeface="Arial" panose="020B0604020202020204" pitchFamily="34" charset="0"/>
              <a:buNone/>
              <a:defRPr sz="1600" b="0" i="0">
                <a:latin typeface="Lato" panose="020F0502020204030203" pitchFamily="34" charset="0"/>
                <a:cs typeface="Lato" panose="020F0502020204030203" pitchFamily="34" charset="0"/>
              </a:defRPr>
            </a:lvl1pPr>
            <a:lvl2pPr marL="755957"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2pPr>
            <a:lvl3pPr marL="1259929"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3pPr>
            <a:lvl4pPr marL="1763900"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4pPr>
            <a:lvl5pPr marL="2267872" indent="-251986" defTabSz="1007943">
              <a:lnSpc>
                <a:spcPct val="90000"/>
              </a:lnSpc>
              <a:spcBef>
                <a:spcPts val="551"/>
              </a:spcBef>
              <a:buFont typeface="Arial" panose="020B0604020202020204" pitchFamily="34" charset="0"/>
              <a:buChar char="•"/>
              <a:defRPr sz="1600" b="0" i="0">
                <a:latin typeface="Lato" panose="020F0502020204030203" pitchFamily="34" charset="0"/>
                <a:cs typeface="Lato" panose="020F0502020204030203" pitchFamily="34" charset="0"/>
              </a:defRPr>
            </a:lvl5pPr>
            <a:lvl6pPr marL="2771844" indent="-251986" defTabSz="1007943">
              <a:lnSpc>
                <a:spcPct val="90000"/>
              </a:lnSpc>
              <a:spcBef>
                <a:spcPts val="551"/>
              </a:spcBef>
              <a:buFont typeface="Arial" panose="020B0604020202020204" pitchFamily="34" charset="0"/>
              <a:buChar char="•"/>
              <a:defRPr sz="1984"/>
            </a:lvl6pPr>
            <a:lvl7pPr marL="3275815" indent="-251986" defTabSz="1007943">
              <a:lnSpc>
                <a:spcPct val="90000"/>
              </a:lnSpc>
              <a:spcBef>
                <a:spcPts val="551"/>
              </a:spcBef>
              <a:buFont typeface="Arial" panose="020B0604020202020204" pitchFamily="34" charset="0"/>
              <a:buChar char="•"/>
              <a:defRPr sz="1984"/>
            </a:lvl7pPr>
            <a:lvl8pPr marL="3779787" indent="-251986" defTabSz="1007943">
              <a:lnSpc>
                <a:spcPct val="90000"/>
              </a:lnSpc>
              <a:spcBef>
                <a:spcPts val="551"/>
              </a:spcBef>
              <a:buFont typeface="Arial" panose="020B0604020202020204" pitchFamily="34" charset="0"/>
              <a:buChar char="•"/>
              <a:defRPr sz="1984"/>
            </a:lvl8pPr>
            <a:lvl9pPr marL="4283758" indent="-251986" defTabSz="1007943">
              <a:lnSpc>
                <a:spcPct val="90000"/>
              </a:lnSpc>
              <a:spcBef>
                <a:spcPts val="551"/>
              </a:spcBef>
              <a:buFont typeface="Arial" panose="020B0604020202020204" pitchFamily="34" charset="0"/>
              <a:buChar char="•"/>
              <a:defRPr sz="1984"/>
            </a:lvl9pPr>
          </a:lstStyle>
          <a:p>
            <a:pPr rtl="0">
              <a:spcBef>
                <a:spcPct val="0"/>
              </a:spcBef>
            </a:pPr>
            <a:r>
              <a:rPr lang="en-GB" b="1" dirty="0">
                <a:solidFill>
                  <a:schemeClr val="accent6"/>
                </a:solidFill>
                <a:highlight>
                  <a:srgbClr val="000000">
                    <a:alpha val="0"/>
                  </a:srgbClr>
                </a:highlight>
                <a:latin typeface="Roboto"/>
                <a:ea typeface="Roboto"/>
              </a:rPr>
              <a:t>SPA</a:t>
            </a:r>
            <a:r>
              <a:rPr lang="en-GB" sz="1600" b="1" i="0" u="none" strike="noStrike" dirty="0">
                <a:solidFill>
                  <a:srgbClr val="FF0000"/>
                </a:solidFill>
                <a:highlight>
                  <a:srgbClr val="000000">
                    <a:alpha val="0"/>
                  </a:srgbClr>
                </a:highlight>
                <a:latin typeface="Roboto"/>
                <a:ea typeface="Roboto"/>
              </a:rPr>
              <a:t> </a:t>
            </a:r>
            <a:r>
              <a:rPr lang="en-GB" sz="1600" b="1" i="0" u="none" strike="noStrike" dirty="0" err="1">
                <a:solidFill>
                  <a:schemeClr val="accent6"/>
                </a:solidFill>
                <a:highlight>
                  <a:srgbClr val="000000">
                    <a:alpha val="0"/>
                  </a:srgbClr>
                </a:highlight>
                <a:latin typeface="Roboto"/>
                <a:ea typeface="Roboto"/>
              </a:rPr>
              <a:t>Microgen</a:t>
            </a:r>
            <a:r>
              <a:rPr lang="en-GB" sz="1600" b="1" i="0" u="none" strike="noStrike" dirty="0">
                <a:solidFill>
                  <a:srgbClr val="FF0000"/>
                </a:solidFill>
                <a:highlight>
                  <a:srgbClr val="000000">
                    <a:alpha val="0"/>
                  </a:srgbClr>
                </a:highlight>
                <a:latin typeface="Roboto"/>
                <a:ea typeface="Roboto"/>
              </a:rPr>
              <a:t> </a:t>
            </a:r>
            <a:r>
              <a:rPr lang="en-GB" sz="1600" b="1" i="0" u="none" strike="noStrike" dirty="0">
                <a:solidFill>
                  <a:schemeClr val="accent6"/>
                </a:solidFill>
                <a:highlight>
                  <a:srgbClr val="000000">
                    <a:alpha val="0"/>
                  </a:srgbClr>
                </a:highlight>
                <a:latin typeface="Roboto"/>
                <a:ea typeface="Roboto"/>
              </a:rPr>
              <a:t>JSC</a:t>
            </a:r>
            <a:r>
              <a:rPr lang="en-GB" sz="1600" b="1" i="0" u="none" strike="noStrike" dirty="0">
                <a:solidFill>
                  <a:srgbClr val="FF0000"/>
                </a:solidFill>
                <a:highlight>
                  <a:srgbClr val="000000">
                    <a:alpha val="0"/>
                  </a:srgbClr>
                </a:highlight>
                <a:latin typeface="Roboto"/>
                <a:ea typeface="Roboto"/>
              </a:rPr>
              <a:t> </a:t>
            </a:r>
            <a:r>
              <a:rPr lang="en-GB" sz="1600" b="1" i="0" u="none" strike="noStrike" dirty="0">
                <a:solidFill>
                  <a:srgbClr val="009E59"/>
                </a:solidFill>
                <a:highlight>
                  <a:srgbClr val="000000">
                    <a:alpha val="0"/>
                  </a:srgbClr>
                </a:highlight>
                <a:latin typeface="Roboto"/>
                <a:ea typeface="Roboto"/>
              </a:rPr>
              <a:t>accounts for about </a:t>
            </a:r>
            <a:br>
              <a:rPr lang="en-GB" sz="1600" b="1" i="0" u="none" strike="noStrike" dirty="0">
                <a:solidFill>
                  <a:srgbClr val="009E59"/>
                </a:solidFill>
                <a:highlight>
                  <a:srgbClr val="000000">
                    <a:alpha val="0"/>
                  </a:srgbClr>
                </a:highlight>
                <a:latin typeface="Roboto"/>
                <a:ea typeface="Roboto"/>
              </a:rPr>
            </a:br>
            <a:r>
              <a:rPr lang="en-GB" sz="1600" b="1" i="0" u="none" strike="noStrike" dirty="0">
                <a:solidFill>
                  <a:srgbClr val="009E59"/>
                </a:solidFill>
                <a:highlight>
                  <a:srgbClr val="000000">
                    <a:alpha val="0"/>
                  </a:srgbClr>
                </a:highlight>
                <a:latin typeface="Roboto"/>
                <a:ea typeface="Roboto"/>
              </a:rPr>
              <a:t>40 % of the country's demand for vaccines and anatoxins</a:t>
            </a:r>
          </a:p>
        </p:txBody>
      </p:sp>
      <p:sp>
        <p:nvSpPr>
          <p:cNvPr id="35" name="object 15">
            <a:extLst>
              <a:ext uri="{FF2B5EF4-FFF2-40B4-BE49-F238E27FC236}">
                <a16:creationId xmlns:a16="http://schemas.microsoft.com/office/drawing/2014/main" id="{1478E144-FBD3-DF49-99EF-242912351D51}"/>
              </a:ext>
            </a:extLst>
          </p:cNvPr>
          <p:cNvSpPr txBox="1"/>
          <p:nvPr/>
        </p:nvSpPr>
        <p:spPr>
          <a:xfrm>
            <a:off x="870459" y="4082062"/>
            <a:ext cx="4359226" cy="2708434"/>
          </a:xfrm>
          <a:prstGeom prst="rect">
            <a:avLst/>
          </a:prstGeom>
        </p:spPr>
        <p:txBody>
          <a:bodyPr vert="horz" wrap="square" lIns="0" tIns="0" rIns="0" bIns="0" rtlCol="0">
            <a:noAutofit/>
          </a:bodyPr>
          <a:lstStyle/>
          <a:p>
            <a:pPr marL="298450" indent="-285750" rtl="0">
              <a:lnSpc>
                <a:spcPct val="110000"/>
              </a:lnSpc>
              <a:buClr>
                <a:srgbClr val="231F20"/>
              </a:buClr>
              <a:buFont typeface="Arial" panose="020B0604020202020204" pitchFamily="34" charset="0"/>
              <a:buChar char="•"/>
              <a:tabLst>
                <a:tab pos="109855" algn="l"/>
              </a:tabLst>
            </a:pPr>
            <a:r>
              <a:rPr lang="en-GB" sz="1600" b="0" i="0" u="none" strike="noStrike" spc="50" dirty="0">
                <a:solidFill>
                  <a:srgbClr val="231F20"/>
                </a:solidFill>
                <a:highlight>
                  <a:srgbClr val="000000">
                    <a:alpha val="0"/>
                  </a:srgbClr>
                </a:highlight>
                <a:latin typeface="Roboto"/>
                <a:ea typeface="Roboto"/>
                <a:cs typeface="Lato"/>
              </a:rPr>
              <a:t>Sovigripp</a:t>
            </a:r>
            <a:endParaRPr sz="1600" dirty="0">
              <a:latin typeface="Roboto" panose="02000000000000000000" pitchFamily="2" charset="0"/>
              <a:ea typeface="Roboto" panose="02000000000000000000" pitchFamily="2" charset="0"/>
              <a:cs typeface="Lato" panose="020F0502020204030203" pitchFamily="34" charset="0"/>
            </a:endParaRPr>
          </a:p>
          <a:p>
            <a:pPr marL="298450" marR="248285" indent="-285750" rtl="0">
              <a:lnSpc>
                <a:spcPct val="110000"/>
              </a:lnSpc>
              <a:buClr>
                <a:srgbClr val="231F20"/>
              </a:buClr>
              <a:buFont typeface="Arial" panose="020B0604020202020204" pitchFamily="34" charset="0"/>
              <a:buChar char="•"/>
              <a:tabLst>
                <a:tab pos="109855" algn="l"/>
              </a:tabLst>
            </a:pPr>
            <a:r>
              <a:rPr lang="en-GB" sz="1600" b="0" i="0" u="none" strike="noStrike" spc="-10" dirty="0">
                <a:solidFill>
                  <a:srgbClr val="231F20"/>
                </a:solidFill>
                <a:highlight>
                  <a:srgbClr val="000000">
                    <a:alpha val="0"/>
                  </a:srgbClr>
                </a:highlight>
                <a:latin typeface="Roboto"/>
                <a:ea typeface="Roboto"/>
                <a:cs typeface="Lato"/>
              </a:rPr>
              <a:t>АDT-anatoxin, ADT-R-anatoxin</a:t>
            </a:r>
            <a:endParaRPr sz="1600" dirty="0">
              <a:latin typeface="Roboto" panose="02000000000000000000" pitchFamily="2" charset="0"/>
              <a:ea typeface="Roboto" panose="02000000000000000000" pitchFamily="2" charset="0"/>
              <a:cs typeface="Lato" panose="020F0502020204030203" pitchFamily="34" charset="0"/>
            </a:endParaRPr>
          </a:p>
          <a:p>
            <a:pPr marL="298450" indent="-285750" rtl="0">
              <a:lnSpc>
                <a:spcPct val="110000"/>
              </a:lnSpc>
              <a:buClr>
                <a:srgbClr val="231F20"/>
              </a:buClr>
              <a:buFont typeface="Arial" panose="020B0604020202020204" pitchFamily="34" charset="0"/>
              <a:buChar char="•"/>
              <a:tabLst>
                <a:tab pos="109855" algn="l"/>
              </a:tabLst>
            </a:pPr>
            <a:r>
              <a:rPr lang="en-GB" sz="1600" b="0" i="0" u="none" strike="noStrike" spc="-55" dirty="0">
                <a:solidFill>
                  <a:srgbClr val="231F20"/>
                </a:solidFill>
                <a:highlight>
                  <a:srgbClr val="000000">
                    <a:alpha val="0"/>
                  </a:srgbClr>
                </a:highlight>
                <a:latin typeface="Roboto"/>
                <a:ea typeface="Roboto"/>
                <a:cs typeface="Lato"/>
              </a:rPr>
              <a:t>BCG, BCG-M</a:t>
            </a:r>
            <a:endParaRPr sz="1600" dirty="0">
              <a:latin typeface="Roboto" panose="02000000000000000000" pitchFamily="2" charset="0"/>
              <a:ea typeface="Roboto" panose="02000000000000000000" pitchFamily="2" charset="0"/>
              <a:cs typeface="Lato" panose="020F0502020204030203" pitchFamily="34" charset="0"/>
            </a:endParaRPr>
          </a:p>
          <a:p>
            <a:pPr marL="298450" indent="-285750" rtl="0">
              <a:lnSpc>
                <a:spcPct val="110000"/>
              </a:lnSpc>
              <a:buClr>
                <a:srgbClr val="231F20"/>
              </a:buClr>
              <a:buFont typeface="Arial" panose="020B0604020202020204" pitchFamily="34" charset="0"/>
              <a:buChar char="•"/>
              <a:tabLst>
                <a:tab pos="109855" algn="l"/>
              </a:tabLst>
            </a:pPr>
            <a:r>
              <a:rPr lang="en-GB" sz="1600" b="0" i="0" u="none" strike="noStrike" spc="20" dirty="0">
                <a:solidFill>
                  <a:srgbClr val="231F20"/>
                </a:solidFill>
                <a:highlight>
                  <a:srgbClr val="000000">
                    <a:alpha val="0"/>
                  </a:srgbClr>
                </a:highlight>
                <a:latin typeface="Roboto"/>
                <a:ea typeface="Roboto"/>
                <a:cs typeface="Lato"/>
              </a:rPr>
              <a:t>DTwP vaccine</a:t>
            </a:r>
            <a:endParaRPr sz="1600" dirty="0">
              <a:latin typeface="Roboto" panose="02000000000000000000" pitchFamily="2" charset="0"/>
              <a:ea typeface="Roboto" panose="02000000000000000000" pitchFamily="2" charset="0"/>
              <a:cs typeface="Lato" panose="020F0502020204030203" pitchFamily="34" charset="0"/>
            </a:endParaRPr>
          </a:p>
          <a:p>
            <a:pPr marL="298450" marR="457834" indent="-285750" rtl="0">
              <a:lnSpc>
                <a:spcPct val="110000"/>
              </a:lnSpc>
              <a:buClr>
                <a:srgbClr val="231F20"/>
              </a:buClr>
              <a:buFont typeface="Arial" panose="020B0604020202020204" pitchFamily="34" charset="0"/>
              <a:buChar char="•"/>
              <a:tabLst>
                <a:tab pos="109855" algn="l"/>
              </a:tabLst>
            </a:pPr>
            <a:r>
              <a:rPr lang="en-GB" sz="1600" b="0" i="0" u="none" strike="noStrike" spc="40" dirty="0">
                <a:solidFill>
                  <a:srgbClr val="231F20"/>
                </a:solidFill>
                <a:highlight>
                  <a:srgbClr val="000000">
                    <a:alpha val="0"/>
                  </a:srgbClr>
                </a:highlight>
                <a:latin typeface="Roboto"/>
                <a:ea typeface="Roboto"/>
                <a:cs typeface="Lato"/>
              </a:rPr>
              <a:t>Mumps and measles vaccine</a:t>
            </a:r>
            <a:endParaRPr sz="1600" dirty="0">
              <a:latin typeface="Roboto" panose="02000000000000000000" pitchFamily="2" charset="0"/>
              <a:ea typeface="Roboto" panose="02000000000000000000" pitchFamily="2" charset="0"/>
              <a:cs typeface="Lato" panose="020F0502020204030203" pitchFamily="34" charset="0"/>
            </a:endParaRPr>
          </a:p>
          <a:p>
            <a:pPr marL="298450" indent="-285750" rtl="0">
              <a:lnSpc>
                <a:spcPct val="110000"/>
              </a:lnSpc>
              <a:buClr>
                <a:srgbClr val="231F20"/>
              </a:buClr>
              <a:buFont typeface="Arial" panose="020B0604020202020204" pitchFamily="34" charset="0"/>
              <a:buChar char="•"/>
              <a:tabLst>
                <a:tab pos="109855" algn="l"/>
              </a:tabLst>
            </a:pPr>
            <a:r>
              <a:rPr lang="en-GB" sz="1600" b="0" i="0" u="none" strike="noStrike" spc="40" dirty="0">
                <a:solidFill>
                  <a:srgbClr val="231F20"/>
                </a:solidFill>
                <a:highlight>
                  <a:srgbClr val="000000">
                    <a:alpha val="0"/>
                  </a:srgbClr>
                </a:highlight>
                <a:latin typeface="Roboto"/>
                <a:ea typeface="Roboto"/>
                <a:cs typeface="Lato"/>
              </a:rPr>
              <a:t>Rubella vaccine </a:t>
            </a:r>
            <a:endParaRPr lang="ru-RU" sz="1600" b="0" i="0" u="none" strike="noStrike" spc="40">
              <a:solidFill>
                <a:srgbClr val="231F20"/>
              </a:solidFill>
              <a:highlight>
                <a:srgbClr val="000000">
                  <a:alpha val="0"/>
                </a:srgbClr>
              </a:highlight>
              <a:latin typeface="Roboto"/>
              <a:ea typeface="Roboto"/>
              <a:cs typeface="Lato"/>
            </a:endParaRPr>
          </a:p>
          <a:p>
            <a:pPr marL="298450" indent="-285750" rtl="0">
              <a:lnSpc>
                <a:spcPct val="110000"/>
              </a:lnSpc>
              <a:buClr>
                <a:srgbClr val="231F20"/>
              </a:buClr>
              <a:buFont typeface="Arial" panose="020B0604020202020204" pitchFamily="34" charset="0"/>
              <a:buChar char="•"/>
              <a:tabLst>
                <a:tab pos="109855" algn="l"/>
              </a:tabLst>
            </a:pPr>
            <a:r>
              <a:rPr lang="en-GB" sz="1600" b="0" i="0" u="none" strike="noStrike" spc="40">
                <a:solidFill>
                  <a:srgbClr val="231F20"/>
                </a:solidFill>
                <a:highlight>
                  <a:srgbClr val="000000">
                    <a:alpha val="0"/>
                  </a:srgbClr>
                </a:highlight>
                <a:latin typeface="Roboto"/>
                <a:ea typeface="Roboto"/>
                <a:cs typeface="Lato"/>
              </a:rPr>
              <a:t>AT-anatoxin</a:t>
            </a:r>
            <a:endParaRPr sz="1600" dirty="0">
              <a:latin typeface="Roboto" panose="02000000000000000000" pitchFamily="2" charset="0"/>
              <a:ea typeface="Roboto" panose="02000000000000000000" pitchFamily="2" charset="0"/>
              <a:cs typeface="Lato" panose="020F0502020204030203" pitchFamily="34" charset="0"/>
            </a:endParaRPr>
          </a:p>
          <a:p>
            <a:pPr marL="298450" indent="-285750" rtl="0">
              <a:lnSpc>
                <a:spcPct val="110000"/>
              </a:lnSpc>
              <a:buClr>
                <a:srgbClr val="231F20"/>
              </a:buClr>
              <a:buFont typeface="Arial" panose="020B0604020202020204" pitchFamily="34" charset="0"/>
              <a:buChar char="•"/>
              <a:tabLst>
                <a:tab pos="109855" algn="l"/>
              </a:tabLst>
            </a:pPr>
            <a:r>
              <a:rPr lang="en-GB" sz="1600" b="0" i="0" u="none" strike="noStrike" spc="40" dirty="0">
                <a:solidFill>
                  <a:srgbClr val="231F20"/>
                </a:solidFill>
                <a:highlight>
                  <a:srgbClr val="000000">
                    <a:alpha val="0"/>
                  </a:srgbClr>
                </a:highlight>
                <a:latin typeface="Roboto"/>
                <a:ea typeface="Roboto"/>
                <a:cs typeface="Lato"/>
              </a:rPr>
              <a:t>Measles vaccine</a:t>
            </a:r>
            <a:endParaRPr sz="1600" dirty="0">
              <a:latin typeface="Roboto" panose="02000000000000000000" pitchFamily="2" charset="0"/>
              <a:ea typeface="Roboto" panose="02000000000000000000" pitchFamily="2" charset="0"/>
              <a:cs typeface="Lato" panose="020F0502020204030203" pitchFamily="34" charset="0"/>
            </a:endParaRPr>
          </a:p>
          <a:p>
            <a:pPr marL="298450" indent="-285750" rtl="0">
              <a:lnSpc>
                <a:spcPct val="110000"/>
              </a:lnSpc>
              <a:buClr>
                <a:srgbClr val="231F20"/>
              </a:buClr>
              <a:buFont typeface="Arial" panose="020B0604020202020204" pitchFamily="34" charset="0"/>
              <a:buChar char="•"/>
              <a:tabLst>
                <a:tab pos="109855" algn="l"/>
              </a:tabLst>
            </a:pPr>
            <a:r>
              <a:rPr lang="en-GB" sz="1600" b="0" i="0" u="none" strike="noStrike" spc="40" dirty="0">
                <a:solidFill>
                  <a:srgbClr val="231F20"/>
                </a:solidFill>
                <a:highlight>
                  <a:srgbClr val="000000">
                    <a:alpha val="0"/>
                  </a:srgbClr>
                </a:highlight>
                <a:latin typeface="Roboto"/>
                <a:ea typeface="Roboto"/>
                <a:cs typeface="Lato"/>
              </a:rPr>
              <a:t>DTwP-Hep B vaccine</a:t>
            </a:r>
            <a:endParaRPr sz="1600" dirty="0">
              <a:latin typeface="Roboto" panose="02000000000000000000" pitchFamily="2" charset="0"/>
              <a:ea typeface="Roboto" panose="02000000000000000000" pitchFamily="2" charset="0"/>
              <a:cs typeface="Lato" panose="020F0502020204030203" pitchFamily="34" charset="0"/>
            </a:endParaRPr>
          </a:p>
          <a:p>
            <a:pPr marL="298450" indent="-285750" rtl="0">
              <a:lnSpc>
                <a:spcPct val="110000"/>
              </a:lnSpc>
              <a:buClr>
                <a:srgbClr val="231F20"/>
              </a:buClr>
              <a:buFont typeface="Arial" panose="020B0604020202020204" pitchFamily="34" charset="0"/>
              <a:buChar char="•"/>
              <a:tabLst>
                <a:tab pos="109855" algn="l"/>
              </a:tabLst>
            </a:pPr>
            <a:r>
              <a:rPr lang="en-GB" sz="1600" b="0" i="0" u="none" strike="noStrike" spc="5" dirty="0">
                <a:solidFill>
                  <a:srgbClr val="231F20"/>
                </a:solidFill>
                <a:highlight>
                  <a:srgbClr val="000000">
                    <a:alpha val="0"/>
                  </a:srgbClr>
                </a:highlight>
                <a:latin typeface="Roboto"/>
                <a:ea typeface="Roboto"/>
                <a:cs typeface="Lato"/>
              </a:rPr>
              <a:t>AD-R-anatoxin</a:t>
            </a:r>
            <a:endParaRPr sz="1600" dirty="0">
              <a:latin typeface="Roboto" panose="02000000000000000000" pitchFamily="2" charset="0"/>
              <a:ea typeface="Roboto" panose="02000000000000000000" pitchFamily="2" charset="0"/>
              <a:cs typeface="Lato" panose="020F0502020204030203" pitchFamily="34" charset="0"/>
            </a:endParaRPr>
          </a:p>
          <a:p>
            <a:pPr marL="298450" indent="-285750" rtl="0">
              <a:lnSpc>
                <a:spcPct val="110000"/>
              </a:lnSpc>
              <a:buClr>
                <a:srgbClr val="231F20"/>
              </a:buClr>
              <a:buFont typeface="Arial" panose="020B0604020202020204" pitchFamily="34" charset="0"/>
              <a:buChar char="•"/>
              <a:tabLst>
                <a:tab pos="109855" algn="l"/>
              </a:tabLst>
            </a:pPr>
            <a:r>
              <a:rPr lang="en-GB" sz="1600" b="0" i="0" u="none" strike="noStrike" spc="40" dirty="0">
                <a:solidFill>
                  <a:srgbClr val="231F20"/>
                </a:solidFill>
                <a:highlight>
                  <a:srgbClr val="000000">
                    <a:alpha val="0"/>
                  </a:srgbClr>
                </a:highlight>
                <a:latin typeface="Roboto"/>
                <a:ea typeface="Roboto"/>
                <a:cs typeface="Lato"/>
              </a:rPr>
              <a:t>Mumps vaccine</a:t>
            </a:r>
            <a:endParaRPr sz="1600" dirty="0">
              <a:latin typeface="Roboto" panose="02000000000000000000" pitchFamily="2" charset="0"/>
              <a:ea typeface="Roboto" panose="02000000000000000000" pitchFamily="2" charset="0"/>
              <a:cs typeface="Lato" panose="020F0502020204030203" pitchFamily="34" charset="0"/>
            </a:endParaRPr>
          </a:p>
        </p:txBody>
      </p:sp>
      <p:sp>
        <p:nvSpPr>
          <p:cNvPr id="43" name="object 14">
            <a:extLst>
              <a:ext uri="{FF2B5EF4-FFF2-40B4-BE49-F238E27FC236}">
                <a16:creationId xmlns:a16="http://schemas.microsoft.com/office/drawing/2014/main" id="{2C2F6EB0-FD25-FA4E-8C71-968D868F3AD9}"/>
              </a:ext>
            </a:extLst>
          </p:cNvPr>
          <p:cNvSpPr txBox="1"/>
          <p:nvPr/>
        </p:nvSpPr>
        <p:spPr>
          <a:xfrm>
            <a:off x="6936039" y="2548499"/>
            <a:ext cx="2838199" cy="923330"/>
          </a:xfrm>
          <a:prstGeom prst="rect">
            <a:avLst/>
          </a:prstGeom>
        </p:spPr>
        <p:txBody>
          <a:bodyPr vert="horz" wrap="square" lIns="0" tIns="0" rIns="0" bIns="0" rtlCol="0">
            <a:noAutofit/>
          </a:bodyPr>
          <a:lstStyle/>
          <a:p>
            <a:pPr marL="12700" rtl="0">
              <a:lnSpc>
                <a:spcPct val="100000"/>
              </a:lnSpc>
            </a:pPr>
            <a:r>
              <a:rPr lang="en-GB" sz="3200" b="1" i="0" u="none" strike="noStrike" dirty="0">
                <a:solidFill>
                  <a:srgbClr val="FFFFFF"/>
                </a:solidFill>
                <a:highlight>
                  <a:srgbClr val="000000">
                    <a:alpha val="0"/>
                  </a:srgbClr>
                </a:highlight>
                <a:latin typeface="Roboto Condensed"/>
                <a:ea typeface="Roboto Condensed"/>
                <a:cs typeface="Lato"/>
              </a:rPr>
              <a:t>20 VACCINES</a:t>
            </a:r>
          </a:p>
          <a:p>
            <a:pPr marL="12700" marR="5080" rtl="0">
              <a:lnSpc>
                <a:spcPct val="100000"/>
              </a:lnSpc>
            </a:pPr>
            <a:r>
              <a:rPr lang="en-GB" sz="1400" b="0" i="0" u="none" strike="noStrike" dirty="0">
                <a:solidFill>
                  <a:srgbClr val="FFFFFF"/>
                </a:solidFill>
                <a:highlight>
                  <a:srgbClr val="000000">
                    <a:alpha val="0"/>
                  </a:srgbClr>
                </a:highlight>
                <a:latin typeface="Roboto"/>
                <a:ea typeface="Roboto"/>
                <a:cs typeface="Lato"/>
              </a:rPr>
              <a:t>for prevention of </a:t>
            </a:r>
            <a:br>
              <a:rPr lang="en-GB" sz="1400" b="0" i="0" u="none" strike="noStrike" dirty="0">
                <a:solidFill>
                  <a:srgbClr val="FFFFFF"/>
                </a:solidFill>
                <a:highlight>
                  <a:srgbClr val="000000">
                    <a:alpha val="0"/>
                  </a:srgbClr>
                </a:highlight>
                <a:latin typeface="Roboto"/>
                <a:ea typeface="Roboto"/>
                <a:cs typeface="Lato"/>
              </a:rPr>
            </a:br>
            <a:r>
              <a:rPr lang="en-GB" sz="1400" b="1" i="0" u="none" strike="noStrike" dirty="0">
                <a:solidFill>
                  <a:srgbClr val="FFFFFF"/>
                </a:solidFill>
                <a:highlight>
                  <a:srgbClr val="000000">
                    <a:alpha val="0"/>
                  </a:srgbClr>
                </a:highlight>
                <a:latin typeface="Roboto"/>
                <a:ea typeface="Roboto"/>
                <a:cs typeface="Lato"/>
              </a:rPr>
              <a:t>15 </a:t>
            </a:r>
            <a:r>
              <a:rPr lang="en-GB" sz="1400" b="0" i="0" u="none" strike="noStrike" dirty="0">
                <a:solidFill>
                  <a:srgbClr val="FFFFFF"/>
                </a:solidFill>
                <a:highlight>
                  <a:srgbClr val="000000">
                    <a:alpha val="0"/>
                  </a:srgbClr>
                </a:highlight>
                <a:latin typeface="Roboto"/>
                <a:ea typeface="Roboto"/>
                <a:cs typeface="Lato"/>
              </a:rPr>
              <a:t>infectious diseases</a:t>
            </a:r>
          </a:p>
        </p:txBody>
      </p:sp>
      <p:sp>
        <p:nvSpPr>
          <p:cNvPr id="44" name="object 17">
            <a:extLst>
              <a:ext uri="{FF2B5EF4-FFF2-40B4-BE49-F238E27FC236}">
                <a16:creationId xmlns:a16="http://schemas.microsoft.com/office/drawing/2014/main" id="{F29FBDA3-C781-EF4B-AF91-72E1D77F5C08}"/>
              </a:ext>
            </a:extLst>
          </p:cNvPr>
          <p:cNvSpPr txBox="1"/>
          <p:nvPr/>
        </p:nvSpPr>
        <p:spPr>
          <a:xfrm>
            <a:off x="6936039" y="3854936"/>
            <a:ext cx="2270664" cy="923330"/>
          </a:xfrm>
          <a:prstGeom prst="rect">
            <a:avLst/>
          </a:prstGeom>
        </p:spPr>
        <p:txBody>
          <a:bodyPr vert="horz" wrap="square" lIns="0" tIns="0" rIns="0" bIns="0" rtlCol="0">
            <a:noAutofit/>
          </a:bodyPr>
          <a:lstStyle/>
          <a:p>
            <a:pPr marL="12700" rtl="0"/>
            <a:r>
              <a:rPr lang="en-GB" sz="3200" b="1" i="0" u="none" strike="noStrike" dirty="0">
                <a:solidFill>
                  <a:srgbClr val="FFFFFF"/>
                </a:solidFill>
                <a:highlight>
                  <a:srgbClr val="000000">
                    <a:alpha val="0"/>
                  </a:srgbClr>
                </a:highlight>
                <a:latin typeface="Roboto Condensed"/>
                <a:ea typeface="Roboto Condensed"/>
                <a:cs typeface="Lato"/>
              </a:rPr>
              <a:t>MORE THAN 50</a:t>
            </a:r>
          </a:p>
          <a:p>
            <a:pPr marL="12700" rtl="0">
              <a:lnSpc>
                <a:spcPct val="100000"/>
              </a:lnSpc>
            </a:pPr>
            <a:r>
              <a:rPr lang="en-GB" sz="1400" b="0" i="0" u="none" strike="noStrike" dirty="0">
                <a:solidFill>
                  <a:srgbClr val="FFFFFF"/>
                </a:solidFill>
                <a:highlight>
                  <a:srgbClr val="000000">
                    <a:alpha val="0"/>
                  </a:srgbClr>
                </a:highlight>
                <a:latin typeface="Roboto"/>
                <a:ea typeface="Roboto"/>
                <a:cs typeface="Lato"/>
              </a:rPr>
              <a:t>million doses — vaccines production per year</a:t>
            </a:r>
            <a:endParaRPr sz="1400" dirty="0">
              <a:solidFill>
                <a:schemeClr val="bg1"/>
              </a:solidFill>
              <a:latin typeface="Roboto" panose="02000000000000000000" pitchFamily="2" charset="0"/>
              <a:ea typeface="Roboto" panose="02000000000000000000" pitchFamily="2" charset="0"/>
              <a:cs typeface="Lato" panose="020F0502020204030203" pitchFamily="34" charset="0"/>
            </a:endParaRPr>
          </a:p>
        </p:txBody>
      </p:sp>
      <p:sp>
        <p:nvSpPr>
          <p:cNvPr id="2" name="TextBox 1"/>
          <p:cNvSpPr txBox="1"/>
          <p:nvPr/>
        </p:nvSpPr>
        <p:spPr>
          <a:xfrm>
            <a:off x="699475" y="2111408"/>
            <a:ext cx="4978375" cy="1569660"/>
          </a:xfrm>
          <a:prstGeom prst="rect">
            <a:avLst/>
          </a:prstGeom>
          <a:noFill/>
        </p:spPr>
        <p:txBody>
          <a:bodyPr wrap="square" rtlCol="0">
            <a:noAutofit/>
          </a:bodyPr>
          <a:lstStyle/>
          <a:p>
            <a:pPr marL="12700" rtl="0"/>
            <a:r>
              <a:rPr lang="en-GB" sz="3200" b="1" i="0" u="none" strike="noStrike" spc="-160" dirty="0">
                <a:solidFill>
                  <a:srgbClr val="0238A2"/>
                </a:solidFill>
                <a:highlight>
                  <a:srgbClr val="000000">
                    <a:alpha val="0"/>
                  </a:srgbClr>
                </a:highlight>
                <a:latin typeface="Roboto Condensed"/>
                <a:ea typeface="Roboto Condensed"/>
                <a:cs typeface="Adobe Devanagari"/>
              </a:rPr>
              <a:t>out of 17 NIS vaccines*</a:t>
            </a:r>
          </a:p>
          <a:p>
            <a:pPr marL="12700" rtl="0"/>
            <a:r>
              <a:rPr lang="en-GB" sz="3200" b="1" i="0" u="none" strike="noStrike" spc="-160" dirty="0">
                <a:solidFill>
                  <a:srgbClr val="0238A2"/>
                </a:solidFill>
                <a:highlight>
                  <a:srgbClr val="000000">
                    <a:alpha val="0"/>
                  </a:srgbClr>
                </a:highlight>
                <a:latin typeface="Roboto Condensed"/>
                <a:ea typeface="Roboto Condensed"/>
                <a:cs typeface="Adobe Devanagari"/>
              </a:rPr>
              <a:t>11 are supplied by the company</a:t>
            </a:r>
          </a:p>
          <a:p>
            <a:endParaRPr lang="ru-RU" sz="3200" dirty="0">
              <a:latin typeface="Roboto Condensed" panose="02000000000000000000" pitchFamily="2" charset="0"/>
              <a:ea typeface="Roboto Condensed" panose="02000000000000000000" pitchFamily="2" charset="0"/>
            </a:endParaRPr>
          </a:p>
        </p:txBody>
      </p:sp>
      <p:sp>
        <p:nvSpPr>
          <p:cNvPr id="5" name="TextBox 4"/>
          <p:cNvSpPr txBox="1"/>
          <p:nvPr/>
        </p:nvSpPr>
        <p:spPr>
          <a:xfrm>
            <a:off x="699475" y="6871587"/>
            <a:ext cx="3719288" cy="253916"/>
          </a:xfrm>
          <a:prstGeom prst="rect">
            <a:avLst/>
          </a:prstGeom>
          <a:noFill/>
        </p:spPr>
        <p:txBody>
          <a:bodyPr wrap="none" rtlCol="0">
            <a:noAutofit/>
          </a:bodyPr>
          <a:lstStyle/>
          <a:p>
            <a:pPr rtl="0"/>
            <a:r>
              <a:rPr lang="en-GB" sz="1000" b="0" i="1" u="none" strike="noStrike" dirty="0">
                <a:solidFill>
                  <a:srgbClr val="A6A6A6"/>
                </a:solidFill>
                <a:highlight>
                  <a:srgbClr val="000000">
                    <a:alpha val="0"/>
                  </a:srgbClr>
                </a:highlight>
                <a:latin typeface="Roboto"/>
                <a:ea typeface="Roboto"/>
                <a:cs typeface="Lato"/>
              </a:rPr>
              <a:t>*National Immunization Schedule</a:t>
            </a:r>
          </a:p>
        </p:txBody>
      </p:sp>
      <p:pic>
        <p:nvPicPr>
          <p:cNvPr id="15" name="Рисунок 14">
            <a:extLst>
              <a:ext uri="{FF2B5EF4-FFF2-40B4-BE49-F238E27FC236}">
                <a16:creationId xmlns:a16="http://schemas.microsoft.com/office/drawing/2014/main" id="{1B722FA3-DB80-4347-B42D-8B49D6959C6E}"/>
              </a:ext>
            </a:extLst>
          </p:cNvPr>
          <p:cNvPicPr>
            <a:picLocks noChangeAspect="1"/>
          </p:cNvPicPr>
          <p:nvPr/>
        </p:nvPicPr>
        <p:blipFill>
          <a:blip r:embed="rId3"/>
          <a:srcRect l="53475" t="23438"/>
          <a:stretch>
            <a:fillRect/>
          </a:stretch>
        </p:blipFill>
        <p:spPr>
          <a:xfrm>
            <a:off x="-180925" y="-9939"/>
            <a:ext cx="1760799" cy="2897576"/>
          </a:xfrm>
          <a:prstGeom prst="rect">
            <a:avLst/>
          </a:prstGeom>
        </p:spPr>
      </p:pic>
    </p:spTree>
    <p:extLst>
      <p:ext uri="{BB962C8B-B14F-4D97-AF65-F5344CB8AC3E}">
        <p14:creationId xmlns:p14="http://schemas.microsoft.com/office/powerpoint/2010/main" val="287975208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9.12.14"/>
  <p:tag name="AS_TITLE" val="Aspose.Slides for .NET 4.0 Client Profile"/>
  <p:tag name="AS_VERSION" val="19.12"/>
</p:tagLst>
</file>

<file path=ppt/theme/theme1.xml><?xml version="1.0" encoding="utf-8"?>
<a:theme xmlns:a="http://schemas.openxmlformats.org/drawingml/2006/main" name="Тема Office">
  <a:themeElements>
    <a:clrScheme name="Пользовательские 5">
      <a:dk1>
        <a:srgbClr val="000000"/>
      </a:dk1>
      <a:lt1>
        <a:srgbClr val="FFFFFF"/>
      </a:lt1>
      <a:dk2>
        <a:srgbClr val="44546A"/>
      </a:dk2>
      <a:lt2>
        <a:srgbClr val="E7E6E6"/>
      </a:lt2>
      <a:accent1>
        <a:srgbClr val="5FB071"/>
      </a:accent1>
      <a:accent2>
        <a:srgbClr val="0238A2"/>
      </a:accent2>
      <a:accent3>
        <a:srgbClr val="4868A7"/>
      </a:accent3>
      <a:accent4>
        <a:srgbClr val="FDFDFE"/>
      </a:accent4>
      <a:accent5>
        <a:srgbClr val="9DA9B2"/>
      </a:accent5>
      <a:accent6>
        <a:srgbClr val="009E59"/>
      </a:accent6>
      <a:hlink>
        <a:srgbClr val="0563C1"/>
      </a:hlink>
      <a:folHlink>
        <a:srgbClr val="954F72"/>
      </a:folHlink>
    </a:clrScheme>
    <a:fontScheme name="Тема 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3766</TotalTime>
  <Words>3046</Words>
  <Application>Microsoft Office PowerPoint</Application>
  <PresentationFormat>Произвольный</PresentationFormat>
  <Paragraphs>555</Paragraphs>
  <Slides>21</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21</vt:i4>
      </vt:variant>
    </vt:vector>
  </HeadingPairs>
  <TitlesOfParts>
    <vt:vector size="29" baseType="lpstr">
      <vt:lpstr>Arial Black</vt:lpstr>
      <vt:lpstr>Lato</vt:lpstr>
      <vt:lpstr>Calibri</vt:lpstr>
      <vt:lpstr>Roboto Condensed</vt:lpstr>
      <vt:lpstr>Arial</vt:lpstr>
      <vt:lpstr>Adobe Devanagari</vt:lpstr>
      <vt:lpstr>Roboto</vt:lpstr>
      <vt:lpstr>Тема Office</vt:lpstr>
      <vt:lpstr>NATIONAL MANUFACTURER OF  IMMUNOBIOLOGICAL  MEDICINES </vt:lpstr>
      <vt:lpstr>Andrey Yurievich   Zagorskiy</vt:lpstr>
      <vt:lpstr>HISTORY OF DEVELOPMENT</vt:lpstr>
      <vt:lpstr>COMPANY'S  MISSION</vt:lpstr>
      <vt:lpstr>STRATEGIC AREAS OF THE COMPANY'S DEVELOPMENT</vt:lpstr>
      <vt:lpstr>ABOUT THE COMPANY</vt:lpstr>
      <vt:lpstr>GEOGRAPHY OF THE  COMPANY'S ACTIVITIES</vt:lpstr>
      <vt:lpstr>MAIN GROUPS OF MEDICINES</vt:lpstr>
      <vt:lpstr>VACCINES AND ANATOXINS </vt:lpstr>
      <vt:lpstr>VACCINES AND ANATOXINS </vt:lpstr>
      <vt:lpstr>VAKTRIVIR</vt:lpstr>
      <vt:lpstr>ENCEVIR</vt:lpstr>
      <vt:lpstr>SOVIGRIPP</vt:lpstr>
      <vt:lpstr>BLOOD PREPARATIONS</vt:lpstr>
      <vt:lpstr>BACTERIOPHAGES </vt:lpstr>
      <vt:lpstr>ANTIBACTERIAL ACTIVITY OF BACTERIOPHAGES</vt:lpstr>
      <vt:lpstr>SEXTAPHAG® AND INTESTI® BACTERIOPHAGE </vt:lpstr>
      <vt:lpstr>BOTULINUM TOXIN TYPE A (RELATOX®)</vt:lpstr>
      <vt:lpstr>ALLERGENS  AND ALLERGOIDS </vt:lpstr>
      <vt:lpstr>EVENTS  AND ACHIEVEMENTS</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Microsoft Office</dc:creator>
  <cp:lastModifiedBy>Шеремецева Ольга Сергеевна</cp:lastModifiedBy>
  <cp:revision>152</cp:revision>
  <cp:lastPrinted>2021-02-01T06:42:09Z</cp:lastPrinted>
  <dcterms:created xsi:type="dcterms:W3CDTF">2020-11-13T06:02:50Z</dcterms:created>
  <dcterms:modified xsi:type="dcterms:W3CDTF">2021-04-07T07:26:36Z</dcterms:modified>
</cp:coreProperties>
</file>