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3.jpg" ContentType="image/jp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62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58" r:id="rId12"/>
    <p:sldId id="270" r:id="rId13"/>
    <p:sldId id="279" r:id="rId14"/>
    <p:sldId id="272" r:id="rId15"/>
    <p:sldId id="273" r:id="rId16"/>
    <p:sldId id="269" r:id="rId17"/>
    <p:sldId id="278" r:id="rId18"/>
    <p:sldId id="277" r:id="rId19"/>
    <p:sldId id="275" r:id="rId20"/>
    <p:sldId id="259" r:id="rId21"/>
    <p:sldId id="260" r:id="rId22"/>
  </p:sldIdLst>
  <p:sldSz cx="10691813" cy="7559675"/>
  <p:notesSz cx="6797675" cy="9926638"/>
  <p:embeddedFontLst>
    <p:embeddedFont>
      <p:font typeface="Adobe Devanagari" panose="02040503050201020203" charset="0"/>
      <p:regular r:id="rId24"/>
      <p:bold r:id="rId25"/>
      <p:italic r:id="rId26"/>
      <p:boldItalic r:id="rId27"/>
    </p:embeddedFont>
    <p:embeddedFont>
      <p:font typeface="Arial Black" panose="020B0A04020102020204" pitchFamily="34" charset="0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Lato" panose="020B0604020202020204" charset="0"/>
      <p:regular r:id="rId33"/>
      <p:bold r:id="rId34"/>
      <p:italic r:id="rId35"/>
      <p:boldItalic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  <p:embeddedFont>
      <p:font typeface="Roboto Condensed" panose="02000000000000000000" pitchFamily="2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95" userDrawn="1">
          <p15:clr>
            <a:srgbClr val="A4A3A4"/>
          </p15:clr>
        </p15:guide>
        <p15:guide id="2" pos="3367" userDrawn="1">
          <p15:clr>
            <a:srgbClr val="A4A3A4"/>
          </p15:clr>
        </p15:guide>
        <p15:guide id="3" pos="578" userDrawn="1">
          <p15:clr>
            <a:srgbClr val="A4A3A4"/>
          </p15:clr>
        </p15:guide>
        <p15:guide id="4" pos="6157" userDrawn="1">
          <p15:clr>
            <a:srgbClr val="A4A3A4"/>
          </p15:clr>
        </p15:guide>
        <p15:guide id="5" pos="3526" userDrawn="1">
          <p15:clr>
            <a:srgbClr val="A4A3A4"/>
          </p15:clr>
        </p15:guide>
        <p15:guide id="6" pos="3209" userDrawn="1">
          <p15:clr>
            <a:srgbClr val="A4A3A4"/>
          </p15:clr>
        </p15:guide>
        <p15:guide id="7" orient="horz" pos="567" userDrawn="1">
          <p15:clr>
            <a:srgbClr val="A4A3A4"/>
          </p15:clr>
        </p15:guide>
        <p15:guide id="8" orient="horz" pos="24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94"/>
  </p:normalViewPr>
  <p:slideViewPr>
    <p:cSldViewPr snapToGrid="0" snapToObjects="1">
      <p:cViewPr varScale="1">
        <p:scale>
          <a:sx n="53" d="100"/>
          <a:sy n="53" d="100"/>
        </p:scale>
        <p:origin x="912" y="72"/>
      </p:cViewPr>
      <p:guideLst>
        <p:guide orient="horz" pos="4195"/>
        <p:guide pos="3367"/>
        <p:guide pos="578"/>
        <p:guide pos="6157"/>
        <p:guide pos="3526"/>
        <p:guide pos="3209"/>
        <p:guide orient="horz" pos="567"/>
        <p:guide orient="horz" pos="24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Лист1!$C$20</c:f>
              <c:strCache>
                <c:ptCount val="1"/>
                <c:pt idx="0">
                  <c:v>Грипп заболеваемость (показатель на 100 тыс человек)</c:v>
                </c:pt>
              </c:strCache>
            </c:strRef>
          </c:tx>
          <c:spPr>
            <a:ln w="28575" cap="rnd">
              <a:solidFill>
                <a:schemeClr val="accent5">
                  <a:tint val="77000"/>
                </a:schemeClr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5">
                  <a:tint val="77000"/>
                </a:schemeClr>
              </a:solidFill>
              <a:ln w="9525">
                <a:solidFill>
                  <a:schemeClr val="accent5">
                    <a:tint val="77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7656477438136835E-2"/>
                  <c:y val="4.212742850527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3F0-4106-A96E-6D243F86142F}"/>
                </c:ext>
              </c:extLst>
            </c:dLbl>
            <c:dLbl>
              <c:idx val="1"/>
              <c:layout>
                <c:manualLayout>
                  <c:x val="-2.7656477438136828E-2"/>
                  <c:y val="-3.7914685654748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F0-4106-A96E-6D243F86142F}"/>
                </c:ext>
              </c:extLst>
            </c:dLbl>
            <c:dLbl>
              <c:idx val="2"/>
              <c:layout>
                <c:manualLayout>
                  <c:x val="-2.0378457059679767E-2"/>
                  <c:y val="5.0552914206330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3F0-4106-A96E-6D243F86142F}"/>
                </c:ext>
              </c:extLst>
            </c:dLbl>
            <c:dLbl>
              <c:idx val="3"/>
              <c:layout>
                <c:manualLayout>
                  <c:x val="-2.6200873362445413E-2"/>
                  <c:y val="-2.9489199953693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3F0-4106-A96E-6D243F86142F}"/>
                </c:ext>
              </c:extLst>
            </c:dLbl>
            <c:dLbl>
              <c:idx val="4"/>
              <c:layout>
                <c:manualLayout>
                  <c:x val="-8.7336244541484989E-3"/>
                  <c:y val="-1.6850971402110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3F0-4106-A96E-6D243F86142F}"/>
                </c:ext>
              </c:extLst>
            </c:dLbl>
            <c:dLbl>
              <c:idx val="5"/>
              <c:layout>
                <c:manualLayout>
                  <c:x val="-2.0378457059679767E-2"/>
                  <c:y val="-8.0042114160023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3F0-4106-A96E-6D243F86142F}"/>
                </c:ext>
              </c:extLst>
            </c:dLbl>
            <c:dLbl>
              <c:idx val="6"/>
              <c:layout>
                <c:manualLayout>
                  <c:x val="-3.7845705967976713E-2"/>
                  <c:y val="-5.055291420633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3F0-4106-A96E-6D243F86142F}"/>
                </c:ext>
              </c:extLst>
            </c:dLbl>
            <c:dLbl>
              <c:idx val="7"/>
              <c:layout>
                <c:manualLayout>
                  <c:x val="-3.2023289665211063E-2"/>
                  <c:y val="-2.9489199953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3F0-4106-A96E-6D243F86142F}"/>
                </c:ext>
              </c:extLst>
            </c:dLbl>
            <c:dLbl>
              <c:idx val="8"/>
              <c:layout>
                <c:manualLayout>
                  <c:x val="-3.6390101892285351E-2"/>
                  <c:y val="3.3701942804220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3F0-4106-A96E-6D243F86142F}"/>
                </c:ext>
              </c:extLst>
            </c:dLbl>
            <c:dLbl>
              <c:idx val="9"/>
              <c:layout>
                <c:manualLayout>
                  <c:x val="-3.2023289665211119E-2"/>
                  <c:y val="-3.7914685654748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3F0-4106-A96E-6D243F86142F}"/>
                </c:ext>
              </c:extLst>
            </c:dLbl>
            <c:dLbl>
              <c:idx val="10"/>
              <c:layout>
                <c:manualLayout>
                  <c:x val="-3.3478893740902474E-2"/>
                  <c:y val="-3.7914685654748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3F0-4106-A96E-6D243F86142F}"/>
                </c:ext>
              </c:extLst>
            </c:dLbl>
            <c:dLbl>
              <c:idx val="11"/>
              <c:layout>
                <c:manualLayout>
                  <c:x val="-3.0567685589519705E-2"/>
                  <c:y val="-5.055291420633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3F0-4106-A96E-6D243F86142F}"/>
                </c:ext>
              </c:extLst>
            </c:dLbl>
            <c:dLbl>
              <c:idx val="12"/>
              <c:layout>
                <c:manualLayout>
                  <c:x val="-3.0567685589519757E-2"/>
                  <c:y val="-3.3701942804220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3F0-4106-A96E-6D243F86142F}"/>
                </c:ext>
              </c:extLst>
            </c:dLbl>
            <c:dLbl>
              <c:idx val="13"/>
              <c:layout>
                <c:manualLayout>
                  <c:x val="-2.7656477438136828E-2"/>
                  <c:y val="-3.79146856547482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3F0-4106-A96E-6D243F86142F}"/>
                </c:ext>
              </c:extLst>
            </c:dLbl>
            <c:dLbl>
              <c:idx val="14"/>
              <c:layout>
                <c:manualLayout>
                  <c:x val="-2.6200873362445413E-2"/>
                  <c:y val="-3.7914685654748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3F0-4106-A96E-6D243F86142F}"/>
                </c:ext>
              </c:extLst>
            </c:dLbl>
            <c:dLbl>
              <c:idx val="15"/>
              <c:layout>
                <c:manualLayout>
                  <c:x val="-3.0567685589519649E-2"/>
                  <c:y val="-3.7914685654748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3F0-4106-A96E-6D243F86142F}"/>
                </c:ext>
              </c:extLst>
            </c:dLbl>
            <c:dLbl>
              <c:idx val="16"/>
              <c:layout>
                <c:manualLayout>
                  <c:x val="-2.6200873362445413E-2"/>
                  <c:y val="-3.7914685654748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3F0-4106-A96E-6D243F86142F}"/>
                </c:ext>
              </c:extLst>
            </c:dLbl>
            <c:dLbl>
              <c:idx val="17"/>
              <c:layout>
                <c:manualLayout>
                  <c:x val="-3.0567685589519757E-2"/>
                  <c:y val="-3.3701942804220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3F0-4106-A96E-6D243F86142F}"/>
                </c:ext>
              </c:extLst>
            </c:dLbl>
            <c:dLbl>
              <c:idx val="18"/>
              <c:layout>
                <c:manualLayout>
                  <c:x val="-3.0567685589519649E-2"/>
                  <c:y val="-4.6340171355803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3F0-4106-A96E-6D243F86142F}"/>
                </c:ext>
              </c:extLst>
            </c:dLbl>
            <c:dLbl>
              <c:idx val="19"/>
              <c:layout>
                <c:manualLayout>
                  <c:x val="-3.4934497816593885E-2"/>
                  <c:y val="-3.7914685654748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3F0-4106-A96E-6D243F86142F}"/>
                </c:ext>
              </c:extLst>
            </c:dLbl>
            <c:dLbl>
              <c:idx val="20"/>
              <c:layout>
                <c:manualLayout>
                  <c:x val="-3.0567685589519649E-2"/>
                  <c:y val="-3.3701942804220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3F0-4106-A96E-6D243F86142F}"/>
                </c:ext>
              </c:extLst>
            </c:dLbl>
            <c:dLbl>
              <c:idx val="21"/>
              <c:layout>
                <c:manualLayout>
                  <c:x val="-2.9112081513828131E-2"/>
                  <c:y val="-3.3701942804220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3F0-4106-A96E-6D243F86142F}"/>
                </c:ext>
              </c:extLst>
            </c:dLbl>
            <c:dLbl>
              <c:idx val="22"/>
              <c:layout>
                <c:manualLayout>
                  <c:x val="-2.9112081513828238E-2"/>
                  <c:y val="-3.7914685654748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3F0-4106-A96E-6D243F86142F}"/>
                </c:ext>
              </c:extLst>
            </c:dLbl>
            <c:dLbl>
              <c:idx val="23"/>
              <c:layout>
                <c:manualLayout>
                  <c:x val="-3.0567685589519757E-2"/>
                  <c:y val="-3.7914685654748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3F0-4106-A96E-6D243F86142F}"/>
                </c:ext>
              </c:extLst>
            </c:dLbl>
            <c:dLbl>
              <c:idx val="24"/>
              <c:layout>
                <c:manualLayout>
                  <c:x val="-2.4580153558219159E-2"/>
                  <c:y val="-4.4119997128147168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rgbClr val="0070C0"/>
                        </a:solidFill>
                      </a:rPr>
                      <a:t>н/д**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3F0-4106-A96E-6D243F8614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70C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Лист1!$A$21:$A$45</c:f>
              <c:numCache>
                <c:formatCode>General</c:formatCode>
                <c:ptCount val="25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</c:numCache>
            </c:numRef>
          </c:cat>
          <c:val>
            <c:numRef>
              <c:f>Лист1!$C$21:$C$45</c:f>
              <c:numCache>
                <c:formatCode>0.00</c:formatCode>
                <c:ptCount val="25"/>
                <c:pt idx="0">
                  <c:v>2482</c:v>
                </c:pt>
                <c:pt idx="1">
                  <c:v>5173.8</c:v>
                </c:pt>
                <c:pt idx="2">
                  <c:v>2517.1</c:v>
                </c:pt>
                <c:pt idx="3">
                  <c:v>4132.2</c:v>
                </c:pt>
                <c:pt idx="4">
                  <c:v>2973.3</c:v>
                </c:pt>
                <c:pt idx="5">
                  <c:v>1375.7</c:v>
                </c:pt>
                <c:pt idx="6">
                  <c:v>1190.5999999999999</c:v>
                </c:pt>
                <c:pt idx="7">
                  <c:v>2416.9</c:v>
                </c:pt>
                <c:pt idx="8">
                  <c:v>640.4</c:v>
                </c:pt>
                <c:pt idx="9">
                  <c:v>638.1</c:v>
                </c:pt>
                <c:pt idx="10">
                  <c:v>352.1</c:v>
                </c:pt>
                <c:pt idx="11">
                  <c:v>353.9</c:v>
                </c:pt>
                <c:pt idx="12">
                  <c:v>226.9</c:v>
                </c:pt>
                <c:pt idx="13">
                  <c:v>417.4</c:v>
                </c:pt>
                <c:pt idx="14">
                  <c:v>19.3</c:v>
                </c:pt>
                <c:pt idx="15">
                  <c:v>216.7</c:v>
                </c:pt>
                <c:pt idx="16">
                  <c:v>17.2</c:v>
                </c:pt>
                <c:pt idx="17">
                  <c:v>70.3</c:v>
                </c:pt>
                <c:pt idx="18">
                  <c:v>9</c:v>
                </c:pt>
                <c:pt idx="19">
                  <c:v>34</c:v>
                </c:pt>
                <c:pt idx="20">
                  <c:v>60.5</c:v>
                </c:pt>
                <c:pt idx="21">
                  <c:v>34.9</c:v>
                </c:pt>
                <c:pt idx="22">
                  <c:v>26.33</c:v>
                </c:pt>
                <c:pt idx="23">
                  <c:v>37.33</c:v>
                </c:pt>
                <c:pt idx="24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E3F0-4106-A96E-6D243F8614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779016"/>
        <c:axId val="154775488"/>
      </c:lineChart>
      <c:lineChart>
        <c:grouping val="standard"/>
        <c:varyColors val="0"/>
        <c:ser>
          <c:idx val="0"/>
          <c:order val="0"/>
          <c:tx>
            <c:strRef>
              <c:f>Лист1!$B$20</c:f>
              <c:strCache>
                <c:ptCount val="1"/>
                <c:pt idx="0">
                  <c:v>Число привитых</c:v>
                </c:pt>
              </c:strCache>
            </c:strRef>
          </c:tx>
          <c:spPr>
            <a:ln w="28575" cap="rnd">
              <a:solidFill>
                <a:schemeClr val="accent5">
                  <a:shade val="76000"/>
                </a:schemeClr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5">
                  <a:shade val="76000"/>
                </a:schemeClr>
              </a:solidFill>
              <a:ln w="9525">
                <a:solidFill>
                  <a:schemeClr val="accent5">
                    <a:shade val="76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3289665211062599E-2"/>
                  <c:y val="2.9489199953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3F0-4106-A96E-6D243F86142F}"/>
                </c:ext>
              </c:extLst>
            </c:dLbl>
            <c:dLbl>
              <c:idx val="1"/>
              <c:layout>
                <c:manualLayout>
                  <c:x val="-2.6200873362445413E-2"/>
                  <c:y val="3.7914685654748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3F0-4106-A96E-6D243F86142F}"/>
                </c:ext>
              </c:extLst>
            </c:dLbl>
            <c:dLbl>
              <c:idx val="2"/>
              <c:layout>
                <c:manualLayout>
                  <c:x val="-2.6200873362445413E-2"/>
                  <c:y val="3.7914685654748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3F0-4106-A96E-6D243F86142F}"/>
                </c:ext>
              </c:extLst>
            </c:dLbl>
            <c:dLbl>
              <c:idx val="3"/>
              <c:layout>
                <c:manualLayout>
                  <c:x val="-3.0567685589519649E-2"/>
                  <c:y val="3.7914685654748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3F0-4106-A96E-6D243F86142F}"/>
                </c:ext>
              </c:extLst>
            </c:dLbl>
            <c:dLbl>
              <c:idx val="4"/>
              <c:layout>
                <c:manualLayout>
                  <c:x val="-2.7656477438136852E-2"/>
                  <c:y val="3.7914685654748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E3F0-4106-A96E-6D243F86142F}"/>
                </c:ext>
              </c:extLst>
            </c:dLbl>
            <c:dLbl>
              <c:idx val="5"/>
              <c:layout>
                <c:manualLayout>
                  <c:x val="-2.911208151382829E-2"/>
                  <c:y val="3.7914685654748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E3F0-4106-A96E-6D243F86142F}"/>
                </c:ext>
              </c:extLst>
            </c:dLbl>
            <c:dLbl>
              <c:idx val="6"/>
              <c:layout>
                <c:manualLayout>
                  <c:x val="-3.0567685589519649E-2"/>
                  <c:y val="5.055291420633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E3F0-4106-A96E-6D243F86142F}"/>
                </c:ext>
              </c:extLst>
            </c:dLbl>
            <c:dLbl>
              <c:idx val="7"/>
              <c:layout>
                <c:manualLayout>
                  <c:x val="-3.4934497816593885E-2"/>
                  <c:y val="3.7914685654748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E3F0-4106-A96E-6D243F86142F}"/>
                </c:ext>
              </c:extLst>
            </c:dLbl>
            <c:dLbl>
              <c:idx val="8"/>
              <c:layout>
                <c:manualLayout>
                  <c:x val="-2.8978249309954518E-2"/>
                  <c:y val="-5.4626115886754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E3F0-4106-A96E-6D243F86142F}"/>
                </c:ext>
              </c:extLst>
            </c:dLbl>
            <c:dLbl>
              <c:idx val="9"/>
              <c:layout>
                <c:manualLayout>
                  <c:x val="-2.7589574705827874E-2"/>
                  <c:y val="-8.9328930154438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E3F0-4106-A96E-6D243F86142F}"/>
                </c:ext>
              </c:extLst>
            </c:dLbl>
            <c:dLbl>
              <c:idx val="10"/>
              <c:layout>
                <c:manualLayout>
                  <c:x val="-2.6200873362445469E-2"/>
                  <c:y val="3.7914685654748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E3F0-4106-A96E-6D243F86142F}"/>
                </c:ext>
              </c:extLst>
            </c:dLbl>
            <c:dLbl>
              <c:idx val="11"/>
              <c:layout>
                <c:manualLayout>
                  <c:x val="-3.2023289665211119E-2"/>
                  <c:y val="4.212742850527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E3F0-4106-A96E-6D243F86142F}"/>
                </c:ext>
              </c:extLst>
            </c:dLbl>
            <c:dLbl>
              <c:idx val="12"/>
              <c:layout>
                <c:manualLayout>
                  <c:x val="-2.7656477438136828E-2"/>
                  <c:y val="2.9489199953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E3F0-4106-A96E-6D243F86142F}"/>
                </c:ext>
              </c:extLst>
            </c:dLbl>
            <c:dLbl>
              <c:idx val="13"/>
              <c:layout>
                <c:manualLayout>
                  <c:x val="-1.0189228529839884E-2"/>
                  <c:y val="2.527645710316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E3F0-4106-A96E-6D243F86142F}"/>
                </c:ext>
              </c:extLst>
            </c:dLbl>
            <c:dLbl>
              <c:idx val="14"/>
              <c:layout>
                <c:manualLayout>
                  <c:x val="-2.6200873362445413E-2"/>
                  <c:y val="-4.21274285052757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E3F0-4106-A96E-6D243F86142F}"/>
                </c:ext>
              </c:extLst>
            </c:dLbl>
            <c:dLbl>
              <c:idx val="15"/>
              <c:layout>
                <c:manualLayout>
                  <c:x val="-3.0567685589519649E-2"/>
                  <c:y val="3.7914685654748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E3F0-4106-A96E-6D243F86142F}"/>
                </c:ext>
              </c:extLst>
            </c:dLbl>
            <c:dLbl>
              <c:idx val="16"/>
              <c:layout>
                <c:manualLayout>
                  <c:x val="-2.7656477438136935E-2"/>
                  <c:y val="3.7914685654748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E3F0-4106-A96E-6D243F86142F}"/>
                </c:ext>
              </c:extLst>
            </c:dLbl>
            <c:dLbl>
              <c:idx val="17"/>
              <c:layout>
                <c:manualLayout>
                  <c:x val="-2.7656477438136828E-2"/>
                  <c:y val="3.7914685654748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E3F0-4106-A96E-6D243F86142F}"/>
                </c:ext>
              </c:extLst>
            </c:dLbl>
            <c:dLbl>
              <c:idx val="18"/>
              <c:layout>
                <c:manualLayout>
                  <c:x val="-2.6200873362445413E-2"/>
                  <c:y val="3.3701942804220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E3F0-4106-A96E-6D243F86142F}"/>
                </c:ext>
              </c:extLst>
            </c:dLbl>
            <c:dLbl>
              <c:idx val="19"/>
              <c:layout>
                <c:manualLayout>
                  <c:x val="-2.1834003828124105E-2"/>
                  <c:y val="2.94891999536929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483260553129539E-2"/>
                      <c:h val="5.47026317701182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D-E3F0-4106-A96E-6D243F86142F}"/>
                </c:ext>
              </c:extLst>
            </c:dLbl>
            <c:dLbl>
              <c:idx val="20"/>
              <c:layout>
                <c:manualLayout>
                  <c:x val="-1.3100436681222707E-2"/>
                  <c:y val="2.9489199953692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E3F0-4106-A96E-6D243F86142F}"/>
                </c:ext>
              </c:extLst>
            </c:dLbl>
            <c:dLbl>
              <c:idx val="21"/>
              <c:layout>
                <c:manualLayout>
                  <c:x val="-1.3100436681222707E-2"/>
                  <c:y val="4.212742850527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E3F0-4106-A96E-6D243F86142F}"/>
                </c:ext>
              </c:extLst>
            </c:dLbl>
            <c:dLbl>
              <c:idx val="22"/>
              <c:layout>
                <c:manualLayout>
                  <c:x val="-1.3100436681222814E-2"/>
                  <c:y val="3.7914685654748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E3F0-4106-A96E-6D243F86142F}"/>
                </c:ext>
              </c:extLst>
            </c:dLbl>
            <c:dLbl>
              <c:idx val="23"/>
              <c:layout>
                <c:manualLayout>
                  <c:x val="-2.1834061135371178E-2"/>
                  <c:y val="-5.0552914206330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E3F0-4106-A96E-6D243F86142F}"/>
                </c:ext>
              </c:extLst>
            </c:dLbl>
            <c:dLbl>
              <c:idx val="24"/>
              <c:layout>
                <c:manualLayout>
                  <c:x val="-2.0699076680605798E-2"/>
                  <c:y val="-4.7061330270023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E3F0-4106-A96E-6D243F8614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Лист1!$A$21:$A$45</c:f>
              <c:numCache>
                <c:formatCode>General</c:formatCode>
                <c:ptCount val="25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</c:numCache>
            </c:numRef>
          </c:cat>
          <c:val>
            <c:numRef>
              <c:f>Лист1!$B$21:$B$45</c:f>
              <c:numCache>
                <c:formatCode>0.00</c:formatCode>
                <c:ptCount val="25"/>
                <c:pt idx="0">
                  <c:v>4.97</c:v>
                </c:pt>
                <c:pt idx="1">
                  <c:v>4.84</c:v>
                </c:pt>
                <c:pt idx="2">
                  <c:v>6.47</c:v>
                </c:pt>
                <c:pt idx="3">
                  <c:v>9.39</c:v>
                </c:pt>
                <c:pt idx="4">
                  <c:v>15.66</c:v>
                </c:pt>
                <c:pt idx="5">
                  <c:v>19.38</c:v>
                </c:pt>
                <c:pt idx="6">
                  <c:v>17.95</c:v>
                </c:pt>
                <c:pt idx="7">
                  <c:v>14.48</c:v>
                </c:pt>
                <c:pt idx="8">
                  <c:v>18.559999999999999</c:v>
                </c:pt>
                <c:pt idx="9">
                  <c:v>21.26</c:v>
                </c:pt>
                <c:pt idx="10">
                  <c:v>27.78</c:v>
                </c:pt>
                <c:pt idx="11">
                  <c:v>31.79</c:v>
                </c:pt>
                <c:pt idx="12">
                  <c:v>24.59</c:v>
                </c:pt>
                <c:pt idx="13">
                  <c:v>37.15</c:v>
                </c:pt>
                <c:pt idx="14">
                  <c:v>57.73</c:v>
                </c:pt>
                <c:pt idx="15">
                  <c:v>37.18</c:v>
                </c:pt>
                <c:pt idx="16">
                  <c:v>37.68</c:v>
                </c:pt>
                <c:pt idx="17">
                  <c:v>39.24</c:v>
                </c:pt>
                <c:pt idx="18">
                  <c:v>42.16</c:v>
                </c:pt>
                <c:pt idx="19">
                  <c:v>44.92</c:v>
                </c:pt>
                <c:pt idx="20">
                  <c:v>55.97</c:v>
                </c:pt>
                <c:pt idx="21">
                  <c:v>67.3</c:v>
                </c:pt>
                <c:pt idx="22">
                  <c:v>70.8</c:v>
                </c:pt>
                <c:pt idx="23">
                  <c:v>73.95</c:v>
                </c:pt>
                <c:pt idx="24">
                  <c:v>85.9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3-E3F0-4106-A96E-6D243F8614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6521552"/>
        <c:axId val="154776272"/>
      </c:lineChart>
      <c:catAx>
        <c:axId val="154779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54775488"/>
        <c:crosses val="autoZero"/>
        <c:auto val="1"/>
        <c:lblAlgn val="ctr"/>
        <c:lblOffset val="100"/>
        <c:noMultiLvlLbl val="0"/>
      </c:catAx>
      <c:valAx>
        <c:axId val="154775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54779016"/>
        <c:crosses val="autoZero"/>
        <c:crossBetween val="between"/>
      </c:valAx>
      <c:valAx>
        <c:axId val="154776272"/>
        <c:scaling>
          <c:orientation val="minMax"/>
        </c:scaling>
        <c:delete val="0"/>
        <c:axPos val="r"/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56521552"/>
        <c:crosses val="max"/>
        <c:crossBetween val="between"/>
      </c:valAx>
      <c:catAx>
        <c:axId val="156521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47762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92B7B-AC49-3F41-A547-38A7DCFA1C23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700E5-BE59-184F-8AD7-47C3BC5B63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084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7EB2A-0529-3946-9CF0-D2DAD43EF7BF}" type="datetime1">
              <a:rPr lang="ru-RU" smtClean="0"/>
              <a:t>07.04.2021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093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AC7BB-25E4-5B47-B16E-A04EECC0C144}" type="datetime1">
              <a:rPr lang="ru-RU" smtClean="0"/>
              <a:t>07.04.2021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0AFF35CB-CA42-2748-9310-51C634389C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075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F9CC2-CCD0-E047-B4FF-FA56AFC7802E}" type="datetime1">
              <a:rPr lang="ru-RU" smtClean="0"/>
              <a:t>07.04.2021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0AFF35CB-CA42-2748-9310-51C634389C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68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95307-C87D-7B41-B669-66E71CE74FB2}" type="datetime1">
              <a:rPr lang="ru-RU" smtClean="0"/>
              <a:t>07.04.2021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9E4C9BC-06AA-AC4C-8C97-AAA9E6D8B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80198" y="6870743"/>
            <a:ext cx="485258" cy="402483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solidFill>
                  <a:schemeClr val="tx1"/>
                </a:solidFill>
                <a:latin typeface="Roboto Condensed" panose="02000000000000000000" pitchFamily="2" charset="0"/>
              </a:defRPr>
            </a:lvl1pPr>
          </a:lstStyle>
          <a:p>
            <a:fld id="{0AFF35CB-CA42-2748-9310-51C634389C26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1286FA-3C1C-E64E-B625-29760AEBFF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8113" y="7203389"/>
            <a:ext cx="3937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35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6E372-4682-144C-A644-D687294EB0C3}" type="datetime1">
              <a:rPr lang="ru-RU" smtClean="0"/>
              <a:t>07.04.2021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85CDE1-0D3C-2E44-AA3D-55041871F7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8113" y="7203389"/>
            <a:ext cx="393700" cy="381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D9DAC9-14DF-054C-A5C0-6DE04C286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80198" y="6870743"/>
            <a:ext cx="485258" cy="402483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solidFill>
                  <a:schemeClr val="tx1"/>
                </a:solidFill>
                <a:latin typeface="Roboto Condensed" panose="02000000000000000000" pitchFamily="2" charset="0"/>
              </a:defRPr>
            </a:lvl1pPr>
          </a:lstStyle>
          <a:p>
            <a:fld id="{0AFF35CB-CA42-2748-9310-51C634389C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491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7FA4A-0CBB-604E-9974-0D8D1C28671F}" type="datetime1">
              <a:rPr lang="ru-RU" smtClean="0"/>
              <a:t>07.04.2021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EDC5E4-F129-7049-9A40-4A2F25140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8113" y="7203389"/>
            <a:ext cx="393700" cy="38100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A273E30-7F67-AC4B-948B-16DF7F353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80198" y="6870743"/>
            <a:ext cx="485258" cy="402483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solidFill>
                  <a:schemeClr val="tx1"/>
                </a:solidFill>
                <a:latin typeface="Roboto Condensed" panose="02000000000000000000" pitchFamily="2" charset="0"/>
              </a:defRPr>
            </a:lvl1pPr>
          </a:lstStyle>
          <a:p>
            <a:fld id="{0AFF35CB-CA42-2748-9310-51C634389C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423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B1851-B491-6646-B436-B27809A29DF0}" type="datetime1">
              <a:rPr lang="ru-RU" smtClean="0"/>
              <a:t>07.04.2021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0AFF35CB-CA42-2748-9310-51C634389C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58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BF40-EF66-554F-91C4-17F63B40E5C9}" type="datetime1">
              <a:rPr lang="ru-RU" smtClean="0"/>
              <a:t>07.04.2021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0AFF35CB-CA42-2748-9310-51C634389C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37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C060-F69D-6D4B-925A-FA14D204D67A}" type="datetime1">
              <a:rPr lang="ru-RU" smtClean="0"/>
              <a:t>07.04.2021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0AFF35CB-CA42-2748-9310-51C634389C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418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06DF-9699-B54E-AC70-4E200451A9F4}" type="datetime1">
              <a:rPr lang="ru-RU" smtClean="0"/>
              <a:t>07.04.2021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0AFF35CB-CA42-2748-9310-51C634389C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342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D5631-79CC-A64D-82FB-A39127F2EA3B}" type="datetime1">
              <a:rPr lang="ru-RU" smtClean="0"/>
              <a:t>07.04.2021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0AFF35CB-CA42-2748-9310-51C634389C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701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8857000" cy="146118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8857000" cy="47965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 b="1" i="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fld id="{8C22D92F-B679-A043-BA66-67B016559C5C}" type="datetime1">
              <a:rPr lang="ru-RU" smtClean="0"/>
              <a:pPr/>
              <a:t>07.04.2021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 b="1" i="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256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Roboto Condensed" panose="02000000000000000000" pitchFamily="2" charset="0"/>
          <a:ea typeface="+mj-ea"/>
          <a:cs typeface="Roboto" panose="02000000000000000000" pitchFamily="2" charset="0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Roboto" panose="02000000000000000000" pitchFamily="2" charset="0"/>
          <a:ea typeface="+mn-ea"/>
          <a:cs typeface="Lato" panose="020F0502020204030203" pitchFamily="34" charset="0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Roboto" panose="02000000000000000000" pitchFamily="2" charset="0"/>
          <a:ea typeface="+mn-ea"/>
          <a:cs typeface="Lato" panose="020F0502020204030203" pitchFamily="34" charset="0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Roboto" panose="02000000000000000000" pitchFamily="2" charset="0"/>
          <a:ea typeface="+mn-ea"/>
          <a:cs typeface="Lato" panose="020F0502020204030203" pitchFamily="34" charset="0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Roboto" panose="02000000000000000000" pitchFamily="2" charset="0"/>
          <a:ea typeface="+mn-ea"/>
          <a:cs typeface="Lato" panose="020F0502020204030203" pitchFamily="34" charset="0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Roboto" panose="02000000000000000000" pitchFamily="2" charset="0"/>
          <a:ea typeface="+mn-ea"/>
          <a:cs typeface="Lato" panose="020F0502020204030203" pitchFamily="34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6.png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6CC67F2-6D20-9648-AC60-B63CECB8A93A}"/>
              </a:ext>
            </a:extLst>
          </p:cNvPr>
          <p:cNvSpPr/>
          <p:nvPr/>
        </p:nvSpPr>
        <p:spPr>
          <a:xfrm>
            <a:off x="6626269" y="0"/>
            <a:ext cx="3147970" cy="7559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6B0940-0F43-2740-92A6-25ACB3BFD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575" y="5624186"/>
            <a:ext cx="3782640" cy="1413983"/>
          </a:xfrm>
        </p:spPr>
        <p:txBody>
          <a:bodyPr lIns="0" rIns="0"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1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НАЦИОНАЛЬНЫЙ</a:t>
            </a:r>
            <a:r>
              <a:rPr lang="en-US" sz="1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ПРОИЗВОДИТЕЛЬ </a:t>
            </a:r>
            <a:br>
              <a:rPr lang="ru-RU" sz="1800" dirty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ИММУНОБИОЛОГИЧЕСКИХ </a:t>
            </a:r>
            <a:br>
              <a:rPr lang="ru-RU" sz="1800" dirty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ЛЕКАРСТВЕННЫХ ПРЕПАРАТОВ</a:t>
            </a:r>
            <a:br>
              <a:rPr lang="ru-RU" sz="1800" dirty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endParaRPr lang="ru-RU" sz="18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5634AF-C061-184D-B3FC-437CB1E307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17575" y="913138"/>
            <a:ext cx="4178300" cy="101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429765-83AE-9B47-92F3-5BF3EEDD60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41913" y="3849415"/>
            <a:ext cx="5549900" cy="2819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82E457-B7DA-FE47-9AA2-29392D13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75" y="2362743"/>
            <a:ext cx="7287858" cy="297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9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7D8815-EEE4-3A4C-98B1-0186B21BB8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6057" t="-459" r="19911" b="459"/>
          <a:stretch/>
        </p:blipFill>
        <p:spPr>
          <a:xfrm>
            <a:off x="5498123" y="2155309"/>
            <a:ext cx="5193689" cy="5118762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502CCFFD-9285-6A4F-97FA-86AC39702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80198" y="6871588"/>
            <a:ext cx="485258" cy="402483"/>
          </a:xfrm>
        </p:spPr>
        <p:txBody>
          <a:bodyPr/>
          <a:lstStyle/>
          <a:p>
            <a:pPr algn="ctr"/>
            <a:fld id="{0AFF35CB-CA42-2748-9310-51C634389C26}" type="slidenum">
              <a:rPr lang="ru-RU" smtClean="0">
                <a:latin typeface="Roboto" panose="02000000000000000000" pitchFamily="2" charset="0"/>
                <a:ea typeface="Roboto" panose="02000000000000000000" pitchFamily="2" charset="0"/>
              </a:rPr>
              <a:pPr algn="ctr"/>
              <a:t>10</a:t>
            </a:fld>
            <a:endParaRPr lang="ru-RU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51084B-053B-0E42-915F-692D36A326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52" b="71999"/>
          <a:stretch/>
        </p:blipFill>
        <p:spPr>
          <a:xfrm>
            <a:off x="5596070" y="6089445"/>
            <a:ext cx="5094288" cy="7821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CE96D12-007B-1042-B2B4-64928592E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62" y="916083"/>
            <a:ext cx="8857000" cy="730300"/>
          </a:xfrm>
        </p:spPr>
        <p:txBody>
          <a:bodyPr/>
          <a:lstStyle/>
          <a:p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ВАКЦИНЫ И АНАТОКСИНЫ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FDB566-F5E8-874C-B626-4B3A74605186}"/>
              </a:ext>
            </a:extLst>
          </p:cNvPr>
          <p:cNvSpPr txBox="1"/>
          <p:nvPr/>
        </p:nvSpPr>
        <p:spPr>
          <a:xfrm>
            <a:off x="735062" y="1588211"/>
            <a:ext cx="7653564" cy="43011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defPPr>
              <a:defRPr lang="en-US"/>
            </a:defPPr>
            <a:lvl1pPr indent="0" defTabSz="1007943">
              <a:lnSpc>
                <a:spcPct val="10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0" i="0">
                <a:latin typeface="Lato" panose="020F0502020204030203" pitchFamily="34" charset="0"/>
                <a:cs typeface="Lato" panose="020F0502020204030203" pitchFamily="34" charset="0"/>
              </a:defRPr>
            </a:lvl1pPr>
            <a:lvl2pPr marL="755957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>
                <a:latin typeface="Lato" panose="020F0502020204030203" pitchFamily="34" charset="0"/>
                <a:cs typeface="Lato" panose="020F0502020204030203" pitchFamily="34" charset="0"/>
              </a:defRPr>
            </a:lvl2pPr>
            <a:lvl3pPr marL="1259929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>
                <a:latin typeface="Lato" panose="020F0502020204030203" pitchFamily="34" charset="0"/>
                <a:cs typeface="Lato" panose="020F0502020204030203" pitchFamily="34" charset="0"/>
              </a:defRPr>
            </a:lvl3pPr>
            <a:lvl4pPr marL="1763900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>
                <a:latin typeface="Lato" panose="020F0502020204030203" pitchFamily="34" charset="0"/>
                <a:cs typeface="Lato" panose="020F0502020204030203" pitchFamily="34" charset="0"/>
              </a:defRPr>
            </a:lvl4pPr>
            <a:lvl5pPr marL="2267872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>
                <a:latin typeface="Lato" panose="020F0502020204030203" pitchFamily="34" charset="0"/>
                <a:cs typeface="Lato" panose="020F0502020204030203" pitchFamily="34" charset="0"/>
              </a:defRPr>
            </a:lvl5pPr>
            <a:lvl6pPr marL="2771844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6pPr>
            <a:lvl7pPr marL="3275815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7pPr>
            <a:lvl8pPr marL="3779787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8pPr>
            <a:lvl9pPr marL="4283758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9pPr>
          </a:lstStyle>
          <a:p>
            <a:pPr>
              <a:spcBef>
                <a:spcPts val="0"/>
              </a:spcBef>
            </a:pPr>
            <a:r>
              <a:rPr lang="ru-RU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Компания постоянно ведет работу</a:t>
            </a:r>
            <a:r>
              <a:rPr lang="en-US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 разработке новых продуктов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547DA0D-D8BC-6E48-92B3-CD4F71FE3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57" r="91384" b="55819"/>
          <a:stretch/>
        </p:blipFill>
        <p:spPr>
          <a:xfrm>
            <a:off x="0" y="0"/>
            <a:ext cx="473737" cy="900113"/>
          </a:xfrm>
          <a:prstGeom prst="rect">
            <a:avLst/>
          </a:prstGeom>
        </p:spPr>
      </p:pic>
      <p:sp>
        <p:nvSpPr>
          <p:cNvPr id="35" name="object 15">
            <a:extLst>
              <a:ext uri="{FF2B5EF4-FFF2-40B4-BE49-F238E27FC236}">
                <a16:creationId xmlns:a16="http://schemas.microsoft.com/office/drawing/2014/main" id="{1478E144-FBD3-DF49-99EF-242912351D51}"/>
              </a:ext>
            </a:extLst>
          </p:cNvPr>
          <p:cNvSpPr txBox="1"/>
          <p:nvPr/>
        </p:nvSpPr>
        <p:spPr>
          <a:xfrm>
            <a:off x="5963601" y="2395346"/>
            <a:ext cx="4359226" cy="49695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10000"/>
              </a:lnSpc>
              <a:spcAft>
                <a:spcPts val="1200"/>
              </a:spcAft>
              <a:buClr>
                <a:schemeClr val="bg1"/>
              </a:buClr>
              <a:buSzPct val="120000"/>
              <a:tabLst>
                <a:tab pos="109855" algn="l"/>
              </a:tabLst>
            </a:pPr>
            <a:r>
              <a:rPr lang="ru-RU" sz="3200" b="1" spc="50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НОВЫЕ ПРОДУКТЫ:</a:t>
            </a:r>
          </a:p>
          <a:p>
            <a:pPr marL="298450" indent="-285750">
              <a:lnSpc>
                <a:spcPct val="110000"/>
              </a:lnSpc>
              <a:spcAft>
                <a:spcPts val="120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tabLst>
                <a:tab pos="109855" algn="l"/>
              </a:tabLst>
            </a:pPr>
            <a:r>
              <a:rPr lang="ru-RU" sz="1600" spc="5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Комбинированная вакцина против кори, краснухи и паротита </a:t>
            </a:r>
            <a:r>
              <a:rPr lang="ru-RU" sz="1600" spc="50" dirty="0" err="1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культуральная</a:t>
            </a:r>
            <a:r>
              <a:rPr lang="ru-RU" sz="1600" spc="5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живая</a:t>
            </a:r>
            <a:r>
              <a:rPr lang="en-US" sz="1600" spc="5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— </a:t>
            </a:r>
            <a:r>
              <a:rPr lang="ru-RU" sz="1600" spc="5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«</a:t>
            </a:r>
            <a:r>
              <a:rPr lang="ru-RU" sz="1600" spc="50" dirty="0" err="1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Вактривир</a:t>
            </a:r>
            <a:r>
              <a:rPr lang="ru-RU" sz="1600" spc="5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»</a:t>
            </a:r>
          </a:p>
          <a:p>
            <a:pPr marL="298450" indent="-285750">
              <a:lnSpc>
                <a:spcPct val="110000"/>
              </a:lnSpc>
              <a:spcAft>
                <a:spcPts val="120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tabLst>
                <a:tab pos="109855" algn="l"/>
              </a:tabLst>
            </a:pPr>
            <a:r>
              <a:rPr lang="ru-RU" sz="1600" spc="5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Вакцина для профилактики дифтерии, столбняка, коклюша (бесклеточная), гепатита В и инфекции, вызываемой </a:t>
            </a:r>
            <a:r>
              <a:rPr lang="en-US" sz="1600" spc="50" dirty="0" err="1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Haemophilus</a:t>
            </a:r>
            <a:r>
              <a:rPr lang="en-US" sz="1600" spc="5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influenzae </a:t>
            </a:r>
            <a:r>
              <a:rPr lang="ru-RU" sz="1600" spc="5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тип </a:t>
            </a:r>
            <a:r>
              <a:rPr lang="en-US" sz="1600" spc="5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b — </a:t>
            </a:r>
            <a:br>
              <a:rPr lang="ru-RU" sz="1600" spc="5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</a:br>
            <a:r>
              <a:rPr lang="en-US" sz="1600" spc="5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«</a:t>
            </a:r>
            <a:r>
              <a:rPr lang="ru-RU" sz="1600" spc="50" dirty="0" err="1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аАКДС-Геп</a:t>
            </a:r>
            <a:r>
              <a:rPr lang="ru-RU" sz="1600" spc="5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r>
              <a:rPr lang="en-US" sz="1600" spc="50" dirty="0" err="1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B+Hib</a:t>
            </a:r>
            <a:r>
              <a:rPr lang="en-US" sz="1600" spc="5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»</a:t>
            </a:r>
            <a:endParaRPr lang="ru-RU" sz="1600" spc="5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  <a:p>
            <a:pPr marL="298450" indent="-285750">
              <a:lnSpc>
                <a:spcPct val="110000"/>
              </a:lnSpc>
              <a:spcAft>
                <a:spcPts val="120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tabLst>
                <a:tab pos="109855" algn="l"/>
              </a:tabLst>
            </a:pPr>
            <a:r>
              <a:rPr lang="ru-RU" sz="1600" spc="4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Вакцина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spc="6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менин</a:t>
            </a:r>
            <a:r>
              <a:rPr lang="ru-RU" sz="1600" spc="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г</a:t>
            </a:r>
            <a:r>
              <a:rPr lang="ru-RU" sz="1600" spc="8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</a:t>
            </a:r>
            <a:r>
              <a:rPr lang="ru-RU" sz="1600" spc="3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</a:t>
            </a:r>
            <a:r>
              <a:rPr lang="ru-RU" sz="1600" spc="8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ок</a:t>
            </a:r>
            <a:r>
              <a:rPr lang="ru-RU" sz="1600" spc="4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</a:t>
            </a:r>
            <a:r>
              <a:rPr lang="ru-RU" sz="1600" spc="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овая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spc="-5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А,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spc="-114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spc="3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полисахаридная </a:t>
            </a:r>
          </a:p>
          <a:p>
            <a:pPr marL="12700">
              <a:lnSpc>
                <a:spcPct val="110000"/>
              </a:lnSpc>
              <a:spcAft>
                <a:spcPts val="1200"/>
              </a:spcAft>
              <a:buClr>
                <a:schemeClr val="tx1"/>
              </a:buClr>
              <a:buSzPct val="120000"/>
              <a:tabLst>
                <a:tab pos="109855" algn="l"/>
              </a:tabLst>
            </a:pPr>
            <a:endParaRPr lang="ru-RU" sz="1600" spc="5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  <a:p>
            <a:pPr marL="298450" indent="-285750">
              <a:lnSpc>
                <a:spcPct val="110000"/>
              </a:lnSpc>
              <a:spcAft>
                <a:spcPts val="120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tabLst>
                <a:tab pos="109855" algn="l"/>
              </a:tabLst>
            </a:pPr>
            <a:endParaRPr lang="en-US" sz="1600" spc="5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  <a:p>
            <a:pPr marL="298450" indent="-285750">
              <a:lnSpc>
                <a:spcPct val="110000"/>
              </a:lnSpc>
              <a:spcAft>
                <a:spcPts val="1200"/>
              </a:spcAft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  <a:tabLst>
                <a:tab pos="109855" algn="l"/>
              </a:tabLst>
            </a:pPr>
            <a:endParaRPr lang="ru-RU" sz="1600" spc="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B722FA3-DB80-4347-B42D-8B49D6959C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25" t="65392" b="12561"/>
          <a:stretch/>
        </p:blipFill>
        <p:spPr>
          <a:xfrm>
            <a:off x="-9940" y="-19878"/>
            <a:ext cx="3267283" cy="854765"/>
          </a:xfrm>
          <a:prstGeom prst="rect">
            <a:avLst/>
          </a:prstGeom>
        </p:spPr>
      </p:pic>
      <p:sp>
        <p:nvSpPr>
          <p:cNvPr id="13" name="object 15">
            <a:extLst>
              <a:ext uri="{FF2B5EF4-FFF2-40B4-BE49-F238E27FC236}">
                <a16:creationId xmlns:a16="http://schemas.microsoft.com/office/drawing/2014/main" id="{B57FDE95-C12C-7C42-B0DE-3649039FB886}"/>
              </a:ext>
            </a:extLst>
          </p:cNvPr>
          <p:cNvSpPr txBox="1"/>
          <p:nvPr/>
        </p:nvSpPr>
        <p:spPr>
          <a:xfrm>
            <a:off x="732153" y="2410907"/>
            <a:ext cx="4862463" cy="37240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spcAft>
                <a:spcPts val="1200"/>
              </a:spcAft>
            </a:pPr>
            <a:r>
              <a:rPr lang="ru-RU" sz="3200" b="1" spc="-160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dobe Devanagari" panose="02040503050201020203" pitchFamily="18" charset="0"/>
              </a:rPr>
              <a:t>5 ВАКЦИН В РАЗРАБОТКЕ</a:t>
            </a:r>
            <a:r>
              <a:rPr lang="ru-RU" sz="3200" b="1" spc="10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dobe Devanagari" panose="02040503050201020203" pitchFamily="18" charset="0"/>
              </a:rPr>
              <a:t>:</a:t>
            </a:r>
            <a:endParaRPr lang="ru-RU" sz="3200" b="1" dirty="0">
              <a:solidFill>
                <a:schemeClr val="accent6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dobe Devanagari" panose="02040503050201020203" pitchFamily="18" charset="0"/>
            </a:endParaRPr>
          </a:p>
          <a:p>
            <a:pPr marL="241300" marR="168275" indent="-228600">
              <a:lnSpc>
                <a:spcPct val="100000"/>
              </a:lnSpc>
              <a:spcAft>
                <a:spcPts val="1200"/>
              </a:spcAft>
              <a:buClr>
                <a:srgbClr val="231F20"/>
              </a:buClr>
              <a:buFont typeface="Arial"/>
              <a:buChar char="•"/>
              <a:tabLst>
                <a:tab pos="241300" algn="l"/>
              </a:tabLst>
            </a:pPr>
            <a:r>
              <a:rPr lang="ru-RU" sz="1600" spc="3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Антирабическая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spc="5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вакцина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b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600" spc="4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spc="4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перевиваемой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spc="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кле</a:t>
            </a:r>
            <a:r>
              <a:rPr lang="ru-RU" sz="16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</a:t>
            </a:r>
            <a:r>
              <a:rPr lang="ru-RU" sz="1600" spc="3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</a:t>
            </a:r>
            <a:r>
              <a:rPr lang="ru-RU" sz="1600" spc="8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чной</a:t>
            </a:r>
            <a:r>
              <a:rPr lang="ru-RU" sz="1600" spc="4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spc="6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линии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spc="-12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V</a:t>
            </a:r>
            <a:r>
              <a:rPr lang="en-US" sz="1600" spc="5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</a:t>
            </a:r>
            <a:r>
              <a:rPr lang="en-US" sz="1600" spc="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r</a:t>
            </a:r>
            <a:r>
              <a:rPr lang="en-US" sz="1600" spc="5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o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41300" marR="161925" indent="-228600">
              <a:lnSpc>
                <a:spcPct val="100000"/>
              </a:lnSpc>
              <a:spcAft>
                <a:spcPts val="1200"/>
              </a:spcAft>
              <a:buClr>
                <a:srgbClr val="231F20"/>
              </a:buClr>
              <a:buFont typeface="Arial"/>
              <a:buChar char="•"/>
              <a:tabLst>
                <a:tab pos="241300" algn="l"/>
              </a:tabLst>
            </a:pPr>
            <a:r>
              <a:rPr lang="ru-RU" sz="1600" spc="4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Вакцина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spc="3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оспенная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spc="4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spc="4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перевиваемой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spc="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кле</a:t>
            </a:r>
            <a:r>
              <a:rPr lang="ru-RU" sz="1600" spc="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</a:t>
            </a:r>
            <a:r>
              <a:rPr lang="ru-RU" sz="1600" spc="3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</a:t>
            </a:r>
            <a:r>
              <a:rPr lang="ru-RU" sz="1600" spc="8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чной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spc="6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линии</a:t>
            </a:r>
            <a:r>
              <a:rPr lang="ru-RU" sz="1600" spc="3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spc="-7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V</a:t>
            </a:r>
            <a:r>
              <a:rPr lang="en-US" sz="1600" spc="-4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</a:t>
            </a:r>
            <a:r>
              <a:rPr lang="en-US" sz="1600" spc="4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ro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41300" marR="477520" indent="-228600">
              <a:lnSpc>
                <a:spcPct val="100000"/>
              </a:lnSpc>
              <a:spcAft>
                <a:spcPts val="1200"/>
              </a:spcAft>
              <a:buClr>
                <a:srgbClr val="231F20"/>
              </a:buClr>
              <a:buFont typeface="Arial"/>
              <a:buChar char="•"/>
              <a:tabLst>
                <a:tab pos="241300" algn="l"/>
              </a:tabLst>
            </a:pPr>
            <a:r>
              <a:rPr lang="ru-RU" sz="1600" spc="4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Вакцина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spc="4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клещево</a:t>
            </a:r>
            <a:r>
              <a:rPr lang="ru-RU" sz="1600" spc="1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г</a:t>
            </a:r>
            <a:r>
              <a:rPr lang="ru-RU" sz="1600" spc="5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spc="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энцефалита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b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600" spc="4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spc="4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перевиваемой</a:t>
            </a:r>
            <a:r>
              <a:rPr lang="ru-RU" sz="1600" spc="2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spc="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кле</a:t>
            </a:r>
            <a:r>
              <a:rPr lang="ru-RU" sz="1600" spc="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</a:t>
            </a:r>
            <a:r>
              <a:rPr lang="ru-RU" sz="1600" spc="3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</a:t>
            </a:r>
            <a:r>
              <a:rPr lang="ru-RU" sz="1600" spc="8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чной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spc="6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линии </a:t>
            </a:r>
            <a:r>
              <a:rPr lang="en-US" sz="1600" spc="-12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V</a:t>
            </a:r>
            <a:r>
              <a:rPr lang="en-US" sz="1600" spc="5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</a:t>
            </a:r>
            <a:r>
              <a:rPr lang="en-US" sz="1600" spc="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r</a:t>
            </a:r>
            <a:r>
              <a:rPr lang="en-US" sz="1600" spc="5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o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41300" marR="673100" indent="-228600">
              <a:lnSpc>
                <a:spcPct val="100000"/>
              </a:lnSpc>
              <a:spcAft>
                <a:spcPts val="1200"/>
              </a:spcAft>
              <a:buClr>
                <a:srgbClr val="231F20"/>
              </a:buClr>
              <a:buFont typeface="Arial"/>
              <a:buChar char="•"/>
              <a:tabLst>
                <a:tab pos="241300" algn="l"/>
              </a:tabLst>
            </a:pPr>
            <a:r>
              <a:rPr lang="ru-RU" sz="1600" spc="-3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АКДС-</a:t>
            </a:r>
            <a:r>
              <a:rPr lang="ru-RU" sz="1600" spc="-114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Г</a:t>
            </a:r>
            <a:r>
              <a:rPr lang="ru-RU" sz="1600" spc="25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епВ</a:t>
            </a:r>
            <a:r>
              <a:rPr lang="ru-RU" sz="1600" spc="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+</a:t>
            </a:r>
            <a:r>
              <a:rPr lang="en-US" sz="1600" spc="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Hib</a:t>
            </a:r>
            <a:r>
              <a:rPr lang="en-US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spc="3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</a:t>
            </a:r>
            <a:r>
              <a:rPr lang="ru-RU" sz="1600" spc="3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завершены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spc="1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КИ,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b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600" spc="2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</a:t>
            </a:r>
            <a:r>
              <a:rPr lang="ru-RU" sz="1600" spc="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жидае</a:t>
            </a:r>
            <a:r>
              <a:rPr lang="ru-RU" sz="1600" spc="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</a:t>
            </a:r>
            <a:r>
              <a:rPr lang="ru-RU" sz="1600" spc="-1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ся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spc="4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получение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spc="-5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РУ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spc="2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до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spc="6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</a:t>
            </a:r>
            <a:r>
              <a:rPr lang="ru-RU" sz="1600" spc="5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онца</a:t>
            </a:r>
            <a:r>
              <a:rPr lang="ru-RU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spc="5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г</a:t>
            </a:r>
            <a:r>
              <a:rPr lang="ru-RU" sz="16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ода)</a:t>
            </a:r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Aft>
                <a:spcPts val="1200"/>
              </a:spcAft>
              <a:buClr>
                <a:srgbClr val="231F20"/>
              </a:buClr>
              <a:tabLst>
                <a:tab pos="241300" algn="l"/>
              </a:tabLst>
            </a:pPr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5D2EC08-7B63-4078-98CF-0B54DBD9CB6C}"/>
              </a:ext>
            </a:extLst>
          </p:cNvPr>
          <p:cNvSpPr/>
          <p:nvPr/>
        </p:nvSpPr>
        <p:spPr>
          <a:xfrm>
            <a:off x="8569569" y="12577"/>
            <a:ext cx="2122243" cy="19307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921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D637545-BD60-A442-8693-1ACA07AD02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49054"/>
          <a:stretch/>
        </p:blipFill>
        <p:spPr>
          <a:xfrm>
            <a:off x="7721999" y="0"/>
            <a:ext cx="2969814" cy="34511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2B660-73D1-1742-92ED-44D093AC2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74" y="788296"/>
            <a:ext cx="4055259" cy="664724"/>
          </a:xfrm>
        </p:spPr>
        <p:txBody>
          <a:bodyPr>
            <a:normAutofit/>
          </a:bodyPr>
          <a:lstStyle/>
          <a:p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ВАКТРИВИР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12D142-14C6-DD43-9FE4-889806332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575" y="1365338"/>
            <a:ext cx="4176714" cy="87439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Единственная отечественная трехкомпонентная</a:t>
            </a:r>
            <a:br>
              <a:rPr lang="en-US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комбинированная вакцина против кори, краснухи</a:t>
            </a:r>
            <a:br>
              <a:rPr lang="en-US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 паротита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40B4F3-1C8A-7C4D-94BE-5D506D6DE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FF35CB-CA42-2748-9310-51C634389C26}" type="slidenum">
              <a:rPr lang="ru-RU" smtClean="0">
                <a:latin typeface="Roboto" panose="02000000000000000000" pitchFamily="2" charset="0"/>
                <a:ea typeface="Roboto" panose="02000000000000000000" pitchFamily="2" charset="0"/>
              </a:rPr>
              <a:pPr/>
              <a:t>11</a:t>
            </a:fld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10564CD5-E40B-D343-8140-73EBDCC1662E}"/>
              </a:ext>
            </a:extLst>
          </p:cNvPr>
          <p:cNvSpPr txBox="1">
            <a:spLocks/>
          </p:cNvSpPr>
          <p:nvPr/>
        </p:nvSpPr>
        <p:spPr>
          <a:xfrm>
            <a:off x="917575" y="2311503"/>
            <a:ext cx="4176714" cy="201406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</a:rPr>
              <a:t>Вакцина зарегистрирована в 2019 году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С 2020 года АО «НПО «</a:t>
            </a:r>
            <a:r>
              <a:rPr lang="ru-RU" sz="1100" dirty="0" err="1">
                <a:latin typeface="Roboto" panose="02000000000000000000" pitchFamily="2" charset="0"/>
                <a:ea typeface="Roboto" panose="02000000000000000000" pitchFamily="2" charset="0"/>
              </a:rPr>
              <a:t>Микроген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» планирует вывод </a:t>
            </a:r>
            <a:r>
              <a:rPr lang="ru-RU" sz="1100" dirty="0" err="1">
                <a:latin typeface="Roboto" panose="02000000000000000000" pitchFamily="2" charset="0"/>
                <a:ea typeface="Roboto" panose="02000000000000000000" pitchFamily="2" charset="0"/>
              </a:rPr>
              <a:t>Вактривир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 в гражданский оборот. В настоящее время для профилактики кори, краснухи и паротита Минздравом России в рамках НКПП** ежегодно закупаются однокомпонентные вакцины против указанных инфекций. При возникновении потребности в </a:t>
            </a:r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</a:rPr>
              <a:t>MMR-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вакцинеАО «НПО «Микроген» сможет осуществить поставки Вактривир в объеме, позволяющем охватить требуемое количество вакцинируемых с 2022 года.</a:t>
            </a:r>
          </a:p>
          <a:p>
            <a:pPr marL="0" indent="0">
              <a:buNone/>
            </a:pPr>
            <a:endParaRPr lang="ru-RU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BC7AA2-8F33-214C-AAF5-0F92FA571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977" r="54601"/>
          <a:stretch/>
        </p:blipFill>
        <p:spPr>
          <a:xfrm>
            <a:off x="3718535" y="-9940"/>
            <a:ext cx="1718169" cy="128762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A2A6E0-FE56-7948-8512-56AA0DEF90FC}"/>
              </a:ext>
            </a:extLst>
          </p:cNvPr>
          <p:cNvSpPr/>
          <p:nvPr/>
        </p:nvSpPr>
        <p:spPr>
          <a:xfrm>
            <a:off x="5597525" y="1528188"/>
            <a:ext cx="890957" cy="3882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корь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6015E43-2867-A243-A2E7-3148C074EB52}"/>
              </a:ext>
            </a:extLst>
          </p:cNvPr>
          <p:cNvSpPr/>
          <p:nvPr/>
        </p:nvSpPr>
        <p:spPr>
          <a:xfrm>
            <a:off x="6574555" y="1528188"/>
            <a:ext cx="1241686" cy="3882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краснуха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FA607BC-8556-4B40-B477-3ECE2865809C}"/>
              </a:ext>
            </a:extLst>
          </p:cNvPr>
          <p:cNvSpPr/>
          <p:nvPr/>
        </p:nvSpPr>
        <p:spPr>
          <a:xfrm>
            <a:off x="7902314" y="1528188"/>
            <a:ext cx="1241686" cy="3882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</a:rPr>
              <a:t>паротит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5AB9A5-D52C-A344-9BDB-B9EE234430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10835" y="2211113"/>
            <a:ext cx="4163403" cy="1898208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00D51619-A098-4F4B-A9DA-2A0526F51359}"/>
              </a:ext>
            </a:extLst>
          </p:cNvPr>
          <p:cNvSpPr txBox="1">
            <a:spLocks/>
          </p:cNvSpPr>
          <p:nvPr/>
        </p:nvSpPr>
        <p:spPr>
          <a:xfrm>
            <a:off x="5633642" y="829394"/>
            <a:ext cx="4176714" cy="66472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800" b="1" dirty="0">
                <a:latin typeface="Roboto" panose="02000000000000000000" pitchFamily="2" charset="0"/>
                <a:ea typeface="Roboto" panose="02000000000000000000" pitchFamily="2" charset="0"/>
              </a:rPr>
              <a:t>1 инъекция для профилактики</a:t>
            </a:r>
            <a:b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800" b="1" dirty="0">
                <a:latin typeface="Roboto" panose="02000000000000000000" pitchFamily="2" charset="0"/>
                <a:ea typeface="Roboto" panose="02000000000000000000" pitchFamily="2" charset="0"/>
              </a:rPr>
              <a:t>3 инфекционных заболеваний:</a:t>
            </a:r>
            <a:endParaRPr lang="ru-RU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6C646E17-248B-1A49-BEE7-99731BA76465}"/>
              </a:ext>
            </a:extLst>
          </p:cNvPr>
          <p:cNvSpPr txBox="1">
            <a:spLocks/>
          </p:cNvSpPr>
          <p:nvPr/>
        </p:nvSpPr>
        <p:spPr>
          <a:xfrm>
            <a:off x="5597525" y="4183694"/>
            <a:ext cx="4193239" cy="33743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</a:rPr>
              <a:t>Преимущества лекарственного </a:t>
            </a:r>
            <a:b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</a:rPr>
              <a:t>препарата </a:t>
            </a:r>
            <a:r>
              <a:rPr lang="ru-RU" b="1" dirty="0" err="1">
                <a:latin typeface="Roboto" panose="02000000000000000000" pitchFamily="2" charset="0"/>
                <a:ea typeface="Roboto" panose="02000000000000000000" pitchFamily="2" charset="0"/>
              </a:rPr>
              <a:t>Вактривир</a:t>
            </a: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73050" indent="-273050">
              <a:spcBef>
                <a:spcPts val="0"/>
              </a:spcBef>
              <a:spcAft>
                <a:spcPts val="600"/>
              </a:spcAft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Клинически доказанная низкая </a:t>
            </a:r>
            <a:r>
              <a:rPr lang="ru-RU" sz="1100" dirty="0" err="1">
                <a:latin typeface="Roboto" panose="02000000000000000000" pitchFamily="2" charset="0"/>
                <a:ea typeface="Roboto" panose="02000000000000000000" pitchFamily="2" charset="0"/>
              </a:rPr>
              <a:t>реактогенность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 для детей</a:t>
            </a:r>
          </a:p>
          <a:p>
            <a:pPr marL="273050" indent="-273050">
              <a:spcBef>
                <a:spcPts val="0"/>
              </a:spcBef>
              <a:spcAft>
                <a:spcPts val="600"/>
              </a:spcAft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Применение трехкомпонентных комбинированных вакцин повышает приверженность вакцинации и снижает инъекционную нагрузку. </a:t>
            </a:r>
          </a:p>
          <a:p>
            <a:pPr marL="273050" indent="-273050">
              <a:spcBef>
                <a:spcPts val="0"/>
              </a:spcBef>
              <a:spcAft>
                <a:spcPts val="600"/>
              </a:spcAft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Единственная вакцина в Российской Федерации, производимая на культуре клеток фибробластов эмбрионов перепелов. </a:t>
            </a:r>
          </a:p>
          <a:p>
            <a:pPr marL="273050" indent="-273050">
              <a:spcBef>
                <a:spcPts val="0"/>
              </a:spcBef>
              <a:spcAft>
                <a:spcPts val="1200"/>
              </a:spcAft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Использование культуры клеток ФЭП для производства вакцины устраняет риск возникновения анафилактических реакций гиперчувствительности немедленного типа на куриный белок.</a:t>
            </a:r>
            <a:endParaRPr lang="en-US" sz="11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73050" indent="-261938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*	</a:t>
            </a:r>
            <a:r>
              <a:rPr lang="ru-RU" sz="9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Национальный календарь профилактических прививок (приказ Минздрава России от 21.03.2014 № 125н)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ru-RU" sz="11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endParaRPr lang="ru-RU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A39A5A4-EFE8-3F4C-9B30-75FD28C7D1EE}"/>
              </a:ext>
            </a:extLst>
          </p:cNvPr>
          <p:cNvSpPr/>
          <p:nvPr/>
        </p:nvSpPr>
        <p:spPr>
          <a:xfrm>
            <a:off x="0" y="4572896"/>
            <a:ext cx="5345906" cy="298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C5EE891D-113A-6540-B5B2-867101913BC4}"/>
              </a:ext>
            </a:extLst>
          </p:cNvPr>
          <p:cNvSpPr txBox="1">
            <a:spLocks/>
          </p:cNvSpPr>
          <p:nvPr/>
        </p:nvSpPr>
        <p:spPr>
          <a:xfrm>
            <a:off x="917575" y="5530285"/>
            <a:ext cx="4176714" cy="91820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  <a:tabLst>
                <a:tab pos="241300" algn="l"/>
              </a:tabLst>
            </a:pPr>
            <a:r>
              <a:rPr lang="ru-RU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настоящее время переход на комбинированные вакцины и увеличение числа их компонентов являются общим трендом развития вакцинопрофилактики в мире.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B722FA3-DB80-4347-B42D-8B49D6959C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75" t="23438" r="23152" b="47674"/>
          <a:stretch/>
        </p:blipFill>
        <p:spPr>
          <a:xfrm>
            <a:off x="-9940" y="-9939"/>
            <a:ext cx="884583" cy="109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42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D637545-BD60-A442-8693-1ACA07AD02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49054"/>
          <a:stretch/>
        </p:blipFill>
        <p:spPr>
          <a:xfrm>
            <a:off x="7721999" y="1"/>
            <a:ext cx="2969814" cy="328865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2B660-73D1-1742-92ED-44D093AC2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74" y="788296"/>
            <a:ext cx="4055259" cy="664724"/>
          </a:xfrm>
        </p:spPr>
        <p:txBody>
          <a:bodyPr>
            <a:normAutofit/>
          </a:bodyPr>
          <a:lstStyle/>
          <a:p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ЭНЦЕВИР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12D142-14C6-DD43-9FE4-889806332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954" y="1433361"/>
            <a:ext cx="4562538" cy="349876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300" b="1" dirty="0">
                <a:solidFill>
                  <a:schemeClr val="accent6"/>
                </a:solidFill>
                <a:ea typeface="Roboto" panose="02000000000000000000" pitchFamily="2" charset="0"/>
              </a:rPr>
              <a:t>Вакцина ЭНЦЕВИР® - высокоэффективный и безопасный препарат для профилактики  клещевого энцефалита </a:t>
            </a:r>
            <a:endParaRPr lang="ru-RU" sz="1300" b="1" dirty="0">
              <a:solidFill>
                <a:schemeClr val="accent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0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ЭНЦЕВИР НЕО ДЕТСКИЙ</a:t>
            </a:r>
          </a:p>
          <a:p>
            <a:pPr marL="2413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1F20"/>
              </a:buClr>
              <a:buFont typeface="Arial"/>
              <a:buChar char="•"/>
              <a:tabLst>
                <a:tab pos="241300" algn="l"/>
              </a:tabLst>
            </a:pPr>
            <a:r>
              <a:rPr lang="ru-RU" sz="1100" spc="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Специфическая профилактика у детей с 3 лет* до 17 лет (включительно)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ru-RU" sz="20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ЭНЦЕВИР</a:t>
            </a:r>
            <a:endParaRPr lang="en-US" sz="2000" b="1" dirty="0">
              <a:solidFill>
                <a:schemeClr val="accent6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413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1F20"/>
              </a:buClr>
              <a:buFont typeface="Arial"/>
              <a:buChar char="•"/>
              <a:tabLst>
                <a:tab pos="241300" algn="l"/>
              </a:tabLst>
            </a:pPr>
            <a:r>
              <a:rPr lang="ru-RU" sz="1100" spc="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Специфическая профилактика клещевого энцефалита </a:t>
            </a:r>
            <a:br>
              <a:rPr lang="en-US" sz="1100" spc="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</a:br>
            <a:r>
              <a:rPr lang="ru-RU" sz="1100" spc="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у лиц с 18 лет</a:t>
            </a:r>
          </a:p>
          <a:p>
            <a:pPr marL="2413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1F20"/>
              </a:buClr>
              <a:buFont typeface="Arial"/>
              <a:buChar char="•"/>
              <a:tabLst>
                <a:tab pos="241300" algn="l"/>
              </a:tabLst>
            </a:pPr>
            <a:r>
              <a:rPr lang="ru-RU" sz="1100" spc="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Вакцинация доноров с целью получения специфического иммуноглобулина</a:t>
            </a:r>
            <a:endParaRPr lang="ru-RU" sz="1300" b="1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40B4F3-1C8A-7C4D-94BE-5D506D6DE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FF35CB-CA42-2748-9310-51C634389C26}" type="slidenum">
              <a:rPr lang="ru-RU" smtClean="0">
                <a:latin typeface="Roboto" panose="02000000000000000000" pitchFamily="2" charset="0"/>
                <a:ea typeface="Roboto" panose="02000000000000000000" pitchFamily="2" charset="0"/>
              </a:rPr>
              <a:pPr/>
              <a:t>12</a:t>
            </a:fld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BC7AA2-8F33-214C-AAF5-0F92FA571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03"/>
          <a:stretch/>
        </p:blipFill>
        <p:spPr>
          <a:xfrm>
            <a:off x="-23918" y="1"/>
            <a:ext cx="665955" cy="3784600"/>
          </a:xfrm>
          <a:prstGeom prst="rect">
            <a:avLst/>
          </a:prstGeom>
        </p:spPr>
      </p:pic>
      <p:sp>
        <p:nvSpPr>
          <p:cNvPr id="18" name="Объект 2">
            <a:extLst>
              <a:ext uri="{FF2B5EF4-FFF2-40B4-BE49-F238E27FC236}">
                <a16:creationId xmlns:a16="http://schemas.microsoft.com/office/drawing/2014/main" id="{6C646E17-248B-1A49-BEE7-99731BA76465}"/>
              </a:ext>
            </a:extLst>
          </p:cNvPr>
          <p:cNvSpPr txBox="1">
            <a:spLocks/>
          </p:cNvSpPr>
          <p:nvPr/>
        </p:nvSpPr>
        <p:spPr>
          <a:xfrm>
            <a:off x="5597525" y="3438829"/>
            <a:ext cx="4193239" cy="2173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</a:rPr>
              <a:t>Преимущества лекарственного </a:t>
            </a:r>
            <a:b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</a:rPr>
              <a:t>препарата Энцевир: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41300" marR="72136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1F20"/>
              </a:buClr>
              <a:buFont typeface="Arial"/>
              <a:buChar char="•"/>
              <a:tabLst>
                <a:tab pos="241300" algn="l"/>
              </a:tabLst>
            </a:pPr>
            <a:r>
              <a:rPr lang="ru-RU" sz="1100" spc="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Обеспечивает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3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защиту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3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о</a:t>
            </a:r>
            <a:r>
              <a:rPr lang="ru-RU" sz="1100" spc="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т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4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штаммов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3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Европейс</a:t>
            </a:r>
            <a:r>
              <a:rPr lang="ru-RU" sz="1100" spc="-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к</a:t>
            </a:r>
            <a:r>
              <a:rPr lang="ru-RU" sz="1100" spc="8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о</a:t>
            </a:r>
            <a:r>
              <a:rPr lang="ru-RU" sz="1100" spc="3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г</a:t>
            </a:r>
            <a:r>
              <a:rPr lang="ru-RU" sz="1100" spc="5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о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8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и</a:t>
            </a:r>
            <a:r>
              <a:rPr lang="ru-RU" sz="1100" spc="4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Дальневос</a:t>
            </a:r>
            <a:r>
              <a:rPr lang="ru-RU" sz="1100" spc="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т</a:t>
            </a:r>
            <a:r>
              <a:rPr lang="ru-RU" sz="1100" spc="3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о</a:t>
            </a:r>
            <a:r>
              <a:rPr lang="ru-RU" sz="1100" spc="9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чно</a:t>
            </a:r>
            <a:r>
              <a:rPr lang="ru-RU" sz="1100" spc="4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г</a:t>
            </a:r>
            <a:r>
              <a:rPr lang="ru-RU" sz="1100" spc="5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о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5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г</a:t>
            </a:r>
            <a:r>
              <a:rPr lang="ru-RU" sz="1100" spc="5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ен</a:t>
            </a:r>
            <a:r>
              <a:rPr lang="ru-RU" sz="1100" spc="3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о</a:t>
            </a:r>
            <a:r>
              <a:rPr lang="ru-RU" sz="1100" spc="5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типов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6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ви</a:t>
            </a:r>
            <a:r>
              <a:rPr lang="ru-RU" sz="1100" spc="5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р</a:t>
            </a:r>
            <a:r>
              <a:rPr lang="ru-RU" sz="1100" spc="-1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уса</a:t>
            </a:r>
            <a:endParaRPr lang="ru-RU" sz="11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marL="241300" marR="4953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1F20"/>
              </a:buClr>
              <a:buFont typeface="Arial"/>
              <a:buChar char="•"/>
              <a:tabLst>
                <a:tab pos="241300" algn="l"/>
              </a:tabLst>
            </a:pPr>
            <a:r>
              <a:rPr lang="ru-RU" sz="1100" spc="2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Высокая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4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иммунная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3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защита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7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при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5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использовании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2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ус</a:t>
            </a:r>
            <a:r>
              <a:rPr lang="ru-RU" sz="1100" spc="-1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к</a:t>
            </a:r>
            <a:r>
              <a:rPr lang="ru-RU" sz="1100" spc="6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оренной</a:t>
            </a:r>
            <a:r>
              <a:rPr lang="ru-RU" sz="1100" spc="3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с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х</a:t>
            </a:r>
            <a:r>
              <a:rPr lang="ru-RU" sz="1100" spc="3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емы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5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вакцинации</a:t>
            </a:r>
            <a:endParaRPr lang="ru-RU" sz="11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marL="241300" marR="508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1F20"/>
              </a:buClr>
              <a:buFont typeface="Arial"/>
              <a:buChar char="•"/>
              <a:tabLst>
                <a:tab pos="241300" algn="l"/>
              </a:tabLst>
            </a:pPr>
            <a:r>
              <a:rPr lang="ru-RU" sz="1100" spc="-1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Веду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т</a:t>
            </a:r>
            <a:r>
              <a:rPr lang="ru-RU" sz="1100" spc="-1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ся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4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научные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исследования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7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по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3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разраб</a:t>
            </a:r>
            <a:r>
              <a:rPr lang="ru-RU" sz="1100" spc="1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о</a:t>
            </a:r>
            <a:r>
              <a:rPr lang="ru-RU" sz="1100" spc="5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т</a:t>
            </a:r>
            <a:r>
              <a:rPr lang="ru-RU" sz="1100" spc="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к</a:t>
            </a:r>
            <a:r>
              <a:rPr lang="ru-RU" sz="11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е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-1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т</a:t>
            </a:r>
            <a:r>
              <a:rPr lang="ru-RU" sz="1100" spc="5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ехнологии</a:t>
            </a:r>
            <a:r>
              <a:rPr lang="ru-RU" sz="1100" spc="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3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производства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7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пр</a:t>
            </a:r>
            <a:r>
              <a:rPr lang="ru-RU" sz="1100" spc="5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о</a:t>
            </a:r>
            <a:r>
              <a:rPr lang="ru-RU" sz="1100" spc="4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тивоклещевой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6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вакцины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4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на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4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перевиваемой</a:t>
            </a:r>
            <a:r>
              <a:rPr lang="ru-RU" sz="1100" spc="2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кле</a:t>
            </a:r>
            <a:r>
              <a:rPr lang="ru-RU" sz="1100" spc="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т</a:t>
            </a:r>
            <a:r>
              <a:rPr lang="ru-RU" sz="1100" spc="3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о</a:t>
            </a:r>
            <a:r>
              <a:rPr lang="ru-RU" sz="1100" spc="8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чной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100" spc="6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линии</a:t>
            </a:r>
            <a:r>
              <a:rPr lang="ru-RU" sz="11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en-US" sz="1100" spc="-12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V</a:t>
            </a:r>
            <a:r>
              <a:rPr lang="en-US" sz="1100" spc="5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e</a:t>
            </a:r>
            <a:r>
              <a:rPr lang="en-US" sz="1100" spc="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r</a:t>
            </a:r>
            <a:r>
              <a:rPr lang="en-US" sz="1100" spc="2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o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DA633F-FA6C-F04C-B617-E57657458FB9}"/>
              </a:ext>
            </a:extLst>
          </p:cNvPr>
          <p:cNvSpPr/>
          <p:nvPr/>
        </p:nvSpPr>
        <p:spPr>
          <a:xfrm>
            <a:off x="5595896" y="5808963"/>
            <a:ext cx="4178342" cy="121571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273050" indent="-261938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9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*</a:t>
            </a:r>
            <a:r>
              <a:rPr lang="en-US" sz="9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  <a:r>
              <a:rPr lang="ru-RU" sz="9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Планируется расширение показаний к применению для детей с 12 месяцев</a:t>
            </a:r>
          </a:p>
          <a:p>
            <a:pPr marL="273050" indent="-261938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9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**</a:t>
            </a:r>
            <a:r>
              <a:rPr lang="en-US" sz="9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  <a:r>
              <a:rPr lang="ru-RU" sz="9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Календарь профилактических прививок по эпидемическим показания (приказ Минздрава России от 21.03.2014 № 125н)</a:t>
            </a:r>
          </a:p>
          <a:p>
            <a:pPr marL="273050" indent="-261938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9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***</a:t>
            </a:r>
            <a:r>
              <a:rPr lang="en-US" sz="9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  <a:r>
              <a:rPr lang="ru-RU" sz="9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Перечень жизненно необходимых и важнейших лекарственных препаратов для медицинского применения на 2020 год</a:t>
            </a:r>
            <a:r>
              <a:rPr lang="en-US" sz="9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9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(распоряжение Правительства Российской Федерации от 12.10.2019 № 2406-р)</a:t>
            </a: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845AA769-E20D-6043-83F8-1BDD0606F339}"/>
              </a:ext>
            </a:extLst>
          </p:cNvPr>
          <p:cNvSpPr/>
          <p:nvPr/>
        </p:nvSpPr>
        <p:spPr>
          <a:xfrm>
            <a:off x="5595896" y="921550"/>
            <a:ext cx="4193239" cy="23671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A39A5A4-EFE8-3F4C-9B30-75FD28C7D1EE}"/>
              </a:ext>
            </a:extLst>
          </p:cNvPr>
          <p:cNvSpPr/>
          <p:nvPr/>
        </p:nvSpPr>
        <p:spPr>
          <a:xfrm>
            <a:off x="0" y="4699000"/>
            <a:ext cx="5345906" cy="2860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C5EE891D-113A-6540-B5B2-867101913BC4}"/>
              </a:ext>
            </a:extLst>
          </p:cNvPr>
          <p:cNvSpPr txBox="1">
            <a:spLocks/>
          </p:cNvSpPr>
          <p:nvPr/>
        </p:nvSpPr>
        <p:spPr>
          <a:xfrm>
            <a:off x="917575" y="5004497"/>
            <a:ext cx="4176714" cy="1573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  <a:tabLst>
                <a:tab pos="241300" algn="l"/>
              </a:tabLst>
            </a:pPr>
            <a:r>
              <a:rPr lang="ru-RU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Проведение</a:t>
            </a:r>
            <a:r>
              <a:rPr lang="en-US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профилактических</a:t>
            </a:r>
            <a:r>
              <a:rPr lang="en-US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прививок против клещевого</a:t>
            </a:r>
            <a:r>
              <a:rPr lang="en-US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вирусного</a:t>
            </a:r>
            <a:r>
              <a:rPr lang="en-US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энцефалита</a:t>
            </a:r>
            <a:r>
              <a:rPr lang="en-US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en-US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</a:t>
            </a:r>
            <a:r>
              <a:rPr lang="en-US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России проводится</a:t>
            </a:r>
            <a:r>
              <a:rPr lang="en-US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</a:t>
            </a:r>
            <a:r>
              <a:rPr lang="en-US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эпидемическим</a:t>
            </a:r>
            <a:r>
              <a:rPr lang="en-US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показаниям.</a:t>
            </a:r>
          </a:p>
          <a:p>
            <a:pPr marL="127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  <a:tabLst>
                <a:tab pos="241300" algn="l"/>
              </a:tabLst>
            </a:pPr>
            <a:r>
              <a:rPr lang="ru-RU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Иммунобиологические лекарственные препараты, входящие</a:t>
            </a:r>
            <a:r>
              <a:rPr lang="en-US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</a:t>
            </a:r>
            <a:r>
              <a:rPr lang="en-US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КПЭП** включены </a:t>
            </a:r>
            <a:br>
              <a:rPr lang="en-US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</a:t>
            </a:r>
            <a:r>
              <a:rPr lang="en-US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перечень</a:t>
            </a:r>
            <a:r>
              <a:rPr lang="en-US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30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ЖНВЛП*** на 2020 год.</a:t>
            </a:r>
          </a:p>
        </p:txBody>
      </p:sp>
    </p:spTree>
    <p:extLst>
      <p:ext uri="{BB962C8B-B14F-4D97-AF65-F5344CB8AC3E}">
        <p14:creationId xmlns:p14="http://schemas.microsoft.com/office/powerpoint/2010/main" val="2604217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2B660-73D1-1742-92ED-44D093AC2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74" y="429513"/>
            <a:ext cx="4055259" cy="664724"/>
          </a:xfrm>
        </p:spPr>
        <p:txBody>
          <a:bodyPr>
            <a:normAutofit/>
          </a:bodyPr>
          <a:lstStyle/>
          <a:p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СОВИГРИПП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12D142-14C6-DD43-9FE4-889806332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008" y="1532425"/>
            <a:ext cx="4411898" cy="41905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ru-RU" sz="4400" dirty="0">
                <a:ea typeface="Roboto" panose="02000000000000000000" pitchFamily="2" charset="0"/>
              </a:rPr>
              <a:t>Выведена на рынок в 2013 году</a:t>
            </a:r>
            <a:r>
              <a:rPr lang="en-US" sz="4400" dirty="0">
                <a:ea typeface="Roboto" panose="02000000000000000000" pitchFamily="2" charset="0"/>
              </a:rPr>
              <a:t> </a:t>
            </a:r>
            <a:r>
              <a:rPr lang="ru-RU" sz="4400" dirty="0">
                <a:ea typeface="Roboto" panose="02000000000000000000" pitchFamily="2" charset="0"/>
              </a:rPr>
              <a:t>и ежегодно поставляется </a:t>
            </a:r>
            <a:br>
              <a:rPr lang="en-US" sz="4400" dirty="0">
                <a:ea typeface="Roboto" panose="02000000000000000000" pitchFamily="2" charset="0"/>
              </a:rPr>
            </a:br>
            <a:r>
              <a:rPr lang="ru-RU" sz="4400" dirty="0">
                <a:ea typeface="Roboto" panose="02000000000000000000" pitchFamily="2" charset="0"/>
              </a:rPr>
              <a:t>в рамках НКПП для иммунизации детей</a:t>
            </a:r>
            <a:r>
              <a:rPr lang="en-US" sz="4400" dirty="0">
                <a:ea typeface="Roboto" panose="02000000000000000000" pitchFamily="2" charset="0"/>
              </a:rPr>
              <a:t> </a:t>
            </a:r>
            <a:r>
              <a:rPr lang="ru-RU" sz="4400" dirty="0">
                <a:ea typeface="Roboto" panose="02000000000000000000" pitchFamily="2" charset="0"/>
              </a:rPr>
              <a:t>и взрослых</a:t>
            </a:r>
            <a:endParaRPr lang="ru-RU" sz="44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40B4F3-1C8A-7C4D-94BE-5D506D6DE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FF35CB-CA42-2748-9310-51C634389C26}" type="slidenum">
              <a:rPr lang="ru-RU" smtClean="0">
                <a:latin typeface="Roboto" panose="02000000000000000000" pitchFamily="2" charset="0"/>
                <a:ea typeface="Roboto" panose="02000000000000000000" pitchFamily="2" charset="0"/>
              </a:rPr>
              <a:pPr/>
              <a:t>13</a:t>
            </a:fld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BC7AA2-8F33-214C-AAF5-0F92FA571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55" b="62445"/>
          <a:stretch/>
        </p:blipFill>
        <p:spPr>
          <a:xfrm>
            <a:off x="-1" y="-9940"/>
            <a:ext cx="917573" cy="142129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DA633F-FA6C-F04C-B617-E57657458FB9}"/>
              </a:ext>
            </a:extLst>
          </p:cNvPr>
          <p:cNvSpPr/>
          <p:nvPr/>
        </p:nvSpPr>
        <p:spPr>
          <a:xfrm>
            <a:off x="917572" y="6906072"/>
            <a:ext cx="8856666" cy="36933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141288" indent="-130175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9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*</a:t>
            </a:r>
            <a:r>
              <a:rPr lang="en-US" sz="9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  <a:r>
              <a:rPr lang="ru-RU" sz="9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Согласно постановлению Главного Государственного санитарного врача Российской Федерации №38 от 25.06.2018 о мероприятиях по профилактике гриппа и острых респираторных вирусных инфекций в эпидемическом сезоне 2018–2019 гг.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915FEEC-7B27-E347-A963-D96C39A9C61D}"/>
              </a:ext>
            </a:extLst>
          </p:cNvPr>
          <p:cNvSpPr/>
          <p:nvPr/>
        </p:nvSpPr>
        <p:spPr>
          <a:xfrm>
            <a:off x="5597525" y="0"/>
            <a:ext cx="5094288" cy="3217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61CBB5-32EA-4D41-B956-379165B569A5}"/>
              </a:ext>
            </a:extLst>
          </p:cNvPr>
          <p:cNvSpPr txBox="1"/>
          <p:nvPr/>
        </p:nvSpPr>
        <p:spPr>
          <a:xfrm>
            <a:off x="304801" y="3339792"/>
            <a:ext cx="10387012" cy="55399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>
              <a:defRPr/>
            </a:pPr>
            <a:r>
              <a:rPr lang="ru-RU" sz="1400" b="1" dirty="0"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ДИНАМИКА ЗАБОЛЕВАЕМОСТИ ГРИППОМ И ЧИСЛА ПРИВИТЫХ ПРОТИВ ГРИППА</a:t>
            </a:r>
            <a:r>
              <a:rPr lang="ru-RU" sz="1600" b="1" dirty="0"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 2019-2020ГГ.</a:t>
            </a:r>
            <a:r>
              <a:rPr lang="en-US" sz="1600" b="1" dirty="0"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​(% </a:t>
            </a:r>
            <a:r>
              <a:rPr lang="ru-RU" sz="1400" b="1" dirty="0"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ОТ ЧИСЛЕННОСТИ НАСЕЛЕНИЯ)​</a:t>
            </a:r>
          </a:p>
          <a:p>
            <a:pPr defTabSz="727272">
              <a:defRPr/>
            </a:pPr>
            <a:endParaRPr lang="ru-RU" sz="1400" b="1" dirty="0">
              <a:latin typeface="Roboto Condensed" panose="02000000000000000000" pitchFamily="2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3C8802A-1DA3-634D-9457-2798E5178CF1}"/>
              </a:ext>
            </a:extLst>
          </p:cNvPr>
          <p:cNvGrpSpPr/>
          <p:nvPr/>
        </p:nvGrpSpPr>
        <p:grpSpPr>
          <a:xfrm>
            <a:off x="5617" y="3247017"/>
            <a:ext cx="10691813" cy="146114"/>
            <a:chOff x="1414385" y="3221347"/>
            <a:chExt cx="9277428" cy="20331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4B4443A-D2BB-7A4F-AC7E-B37D7BFDA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38" t="25402" r="17775" b="67704"/>
            <a:stretch/>
          </p:blipFill>
          <p:spPr>
            <a:xfrm>
              <a:off x="1414385" y="3231717"/>
              <a:ext cx="3930728" cy="192535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D6FE1A9-0119-DB4E-B759-DBB1918216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7234" t="24944" r="221" b="67776"/>
            <a:stretch/>
          </p:blipFill>
          <p:spPr>
            <a:xfrm>
              <a:off x="4807733" y="3221347"/>
              <a:ext cx="5884080" cy="203319"/>
            </a:xfrm>
            <a:prstGeom prst="rect">
              <a:avLst/>
            </a:prstGeom>
          </p:spPr>
        </p:pic>
      </p:grpSp>
      <p:sp>
        <p:nvSpPr>
          <p:cNvPr id="23" name="object 6">
            <a:extLst>
              <a:ext uri="{FF2B5EF4-FFF2-40B4-BE49-F238E27FC236}">
                <a16:creationId xmlns:a16="http://schemas.microsoft.com/office/drawing/2014/main" id="{D0B3C1F3-19F5-6A40-B491-B4539871B8A7}"/>
              </a:ext>
            </a:extLst>
          </p:cNvPr>
          <p:cNvSpPr txBox="1"/>
          <p:nvPr/>
        </p:nvSpPr>
        <p:spPr>
          <a:xfrm>
            <a:off x="6084713" y="694609"/>
            <a:ext cx="4371530" cy="22775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04" defTabSz="1007943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dobe Devanagari" panose="02040503050201020203" pitchFamily="18" charset="0"/>
              </a:rPr>
              <a:t>ИССЛЕДОВАНИЕ</a:t>
            </a:r>
          </a:p>
          <a:p>
            <a:pPr marR="5080" defTabSz="1007943">
              <a:spcAft>
                <a:spcPts val="600"/>
              </a:spcAft>
            </a:pPr>
            <a:r>
              <a:rPr sz="1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По</a:t>
            </a:r>
            <a:r>
              <a:rPr lang="en-US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r>
              <a:rPr sz="1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данным</a:t>
            </a:r>
            <a:r>
              <a:rPr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масштабного </a:t>
            </a:r>
            <a:r>
              <a:rPr sz="1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эпидемиологического</a:t>
            </a:r>
            <a:r>
              <a:rPr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br>
              <a:rPr lang="en-US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</a:br>
            <a:r>
              <a:rPr sz="1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исследования</a:t>
            </a:r>
            <a:r>
              <a:rPr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r>
              <a:rPr sz="1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Консультационно-диагностического</a:t>
            </a:r>
            <a:r>
              <a:rPr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br>
              <a:rPr lang="en-US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</a:br>
            <a:r>
              <a:rPr sz="1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центра</a:t>
            </a:r>
            <a:r>
              <a:rPr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МНИИЭМ им.Г.Н.Габричевского </a:t>
            </a:r>
            <a:r>
              <a:rPr sz="1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общей</a:t>
            </a:r>
            <a:r>
              <a:rPr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br>
              <a:rPr lang="en-US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</a:br>
            <a:r>
              <a:rPr sz="1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численностью</a:t>
            </a:r>
            <a:r>
              <a:rPr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r>
              <a:rPr sz="1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более</a:t>
            </a:r>
            <a:r>
              <a:rPr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15 тыс. человек, вакцина показала:</a:t>
            </a:r>
          </a:p>
          <a:p>
            <a:pPr marL="241300" indent="-228600" defTabSz="1007943">
              <a:spcAft>
                <a:spcPts val="600"/>
              </a:spcAft>
              <a:buClr>
                <a:schemeClr val="bg1"/>
              </a:buClr>
              <a:buFont typeface="Arial"/>
              <a:buChar char="•"/>
              <a:tabLst>
                <a:tab pos="241300" algn="l"/>
              </a:tabLst>
            </a:pPr>
            <a:r>
              <a:rPr sz="1100" b="1" spc="3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высокую эпидемиологическую эффективность</a:t>
            </a:r>
          </a:p>
          <a:p>
            <a:pPr marL="241300" indent="-228600" defTabSz="1007943">
              <a:spcAft>
                <a:spcPts val="600"/>
              </a:spcAft>
              <a:buClr>
                <a:schemeClr val="bg1"/>
              </a:buClr>
              <a:buFont typeface="Arial"/>
              <a:buChar char="•"/>
              <a:tabLst>
                <a:tab pos="241300" algn="l"/>
              </a:tabLst>
            </a:pPr>
            <a:r>
              <a:rPr sz="1100" b="1" spc="3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высокий уровень переносимости и безопасности</a:t>
            </a:r>
          </a:p>
          <a:p>
            <a:pPr marL="241300" marR="702310" indent="-228600" defTabSz="1007943">
              <a:spcAft>
                <a:spcPts val="600"/>
              </a:spcAft>
              <a:buClr>
                <a:schemeClr val="bg1"/>
              </a:buClr>
              <a:buFont typeface="Arial"/>
              <a:buChar char="•"/>
              <a:tabLst>
                <a:tab pos="241300" algn="l"/>
              </a:tabLst>
            </a:pPr>
            <a:r>
              <a:rPr sz="1100" b="1" spc="3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соответствие критериям </a:t>
            </a:r>
            <a:r>
              <a:rPr sz="1100" b="1" spc="35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иммуногенности</a:t>
            </a:r>
            <a:r>
              <a:rPr sz="1100" b="1" spc="3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br>
              <a:rPr lang="en-US" sz="1100" b="1" spc="3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</a:br>
            <a:r>
              <a:rPr sz="1100" b="1" spc="35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для</a:t>
            </a:r>
            <a:r>
              <a:rPr sz="1100" b="1" spc="3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инактивированных </a:t>
            </a:r>
            <a:r>
              <a:rPr sz="1100" b="1" spc="35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гриппозных</a:t>
            </a:r>
            <a:r>
              <a:rPr sz="1100" b="1" spc="3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r>
              <a:rPr sz="1100" b="1" spc="35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вакцин</a:t>
            </a:r>
            <a:r>
              <a:rPr lang="en-US" sz="1100" b="1" spc="3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r>
              <a:rPr sz="1100" b="1" spc="35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принятых</a:t>
            </a:r>
            <a:r>
              <a:rPr sz="1100" b="1" spc="3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в Евросоюзе и </a:t>
            </a:r>
            <a:r>
              <a:rPr sz="1100" b="1" spc="35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Российской</a:t>
            </a:r>
            <a:r>
              <a:rPr sz="1100" b="1" spc="3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r>
              <a:rPr sz="1100" b="1" spc="35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Федерации</a:t>
            </a:r>
            <a:r>
              <a:rPr lang="en-US" sz="1100" b="1" spc="3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endParaRPr sz="1100" b="1" spc="35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19CBCE3-84C9-4546-A362-0A494780FF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692"/>
          <a:stretch/>
        </p:blipFill>
        <p:spPr>
          <a:xfrm>
            <a:off x="6110113" y="-9940"/>
            <a:ext cx="3797300" cy="581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8AB56E-63B2-4F8D-917F-3395B4044EBA}"/>
              </a:ext>
            </a:extLst>
          </p:cNvPr>
          <p:cNvSpPr txBox="1"/>
          <p:nvPr/>
        </p:nvSpPr>
        <p:spPr>
          <a:xfrm>
            <a:off x="762001" y="2217975"/>
            <a:ext cx="483552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Предназначена для иммунизации детей с 6 месяцев, взрослых без ограничения возраста, беременных женщин </a:t>
            </a:r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II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-</a:t>
            </a:r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III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триместр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Клинически доказанная высокая иммуногенность и безопасность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При многолетнем применении вакцины зафиксирован стабильно низкий уровень заболеваемости гриппом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B676EB-FE89-40F3-8B02-A185013F4DE6}"/>
              </a:ext>
            </a:extLst>
          </p:cNvPr>
          <p:cNvSpPr txBox="1"/>
          <p:nvPr/>
        </p:nvSpPr>
        <p:spPr>
          <a:xfrm>
            <a:off x="917572" y="923148"/>
            <a:ext cx="4296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Трехвалентная инактивированная субъединичная</a:t>
            </a:r>
            <a:r>
              <a:rPr lang="en-US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br>
              <a:rPr lang="en-US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</a:br>
            <a:r>
              <a:rPr lang="ru-RU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гриппозная вакцина</a:t>
            </a:r>
            <a:endParaRPr lang="en-US" b="1" dirty="0">
              <a:solidFill>
                <a:schemeClr val="accent6"/>
              </a:solidFill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96C5F7-D43B-491F-8D25-A4903E5349BB}"/>
              </a:ext>
            </a:extLst>
          </p:cNvPr>
          <p:cNvSpPr txBox="1"/>
          <p:nvPr/>
        </p:nvSpPr>
        <p:spPr>
          <a:xfrm>
            <a:off x="934008" y="1900061"/>
            <a:ext cx="2673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Преимущества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298E1D6-2271-4F30-B9D5-D8B8E21ECF60}"/>
              </a:ext>
            </a:extLst>
          </p:cNvPr>
          <p:cNvSpPr/>
          <p:nvPr/>
        </p:nvSpPr>
        <p:spPr>
          <a:xfrm>
            <a:off x="967294" y="7235609"/>
            <a:ext cx="8840230" cy="23083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141288" indent="-130175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9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**  официальные данные  по заболеваемости гриппа за 2020 год будут опубликованы в </a:t>
            </a:r>
            <a:r>
              <a:rPr lang="en-US" sz="9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 </a:t>
            </a:r>
            <a:r>
              <a:rPr lang="ru-RU" sz="9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квартале  2021г.. 	</a:t>
            </a:r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E1293D3C-E7A0-4AB6-BD3E-961BAB8E09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9918573"/>
              </p:ext>
            </p:extLst>
          </p:nvPr>
        </p:nvGraphicFramePr>
        <p:xfrm>
          <a:off x="679939" y="3616296"/>
          <a:ext cx="9246890" cy="3293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7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D637545-BD60-A442-8693-1ACA07AD02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49054"/>
          <a:stretch/>
        </p:blipFill>
        <p:spPr>
          <a:xfrm>
            <a:off x="7721999" y="1"/>
            <a:ext cx="2969814" cy="328865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2B660-73D1-1742-92ED-44D093AC2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74" y="788296"/>
            <a:ext cx="4055259" cy="664724"/>
          </a:xfrm>
        </p:spPr>
        <p:txBody>
          <a:bodyPr>
            <a:normAutofit/>
          </a:bodyPr>
          <a:lstStyle/>
          <a:p>
            <a:r>
              <a:rPr lang="ru-RU" dirty="0"/>
              <a:t>ПРЕПАРАТЫ КРОВИ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12D142-14C6-DD43-9FE4-889806332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575" y="1365337"/>
            <a:ext cx="4176714" cy="5907889"/>
          </a:xfrm>
        </p:spPr>
        <p:txBody>
          <a:bodyPr>
            <a:normAutofit/>
          </a:bodyPr>
          <a:lstStyle/>
          <a:p>
            <a:pPr marL="0" indent="0">
              <a:lnSpc>
                <a:spcPct val="95000"/>
              </a:lnSpc>
              <a:buNone/>
            </a:pPr>
            <a:r>
              <a:rPr lang="ru-RU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АО «НПО «</a:t>
            </a:r>
            <a:r>
              <a:rPr lang="ru-RU" sz="1300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Микроген</a:t>
            </a:r>
            <a:r>
              <a:rPr lang="ru-RU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обеспечивает около 20% потребности страны в альбумине и иммуноглобулине нормальном</a:t>
            </a:r>
          </a:p>
          <a:p>
            <a:pPr marL="0" indent="0">
              <a:lnSpc>
                <a:spcPct val="95000"/>
              </a:lnSpc>
              <a:spcBef>
                <a:spcPts val="1200"/>
              </a:spcBef>
              <a:buNone/>
            </a:pPr>
            <a:r>
              <a:rPr lang="ru-RU" sz="28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200 ТОНН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rgbClr val="231F20"/>
              </a:buClr>
              <a:buNone/>
              <a:tabLst>
                <a:tab pos="241300" algn="l"/>
              </a:tabLst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объём переработки плазмы</a:t>
            </a:r>
            <a:endParaRPr lang="ru-RU" sz="13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lnSpc>
                <a:spcPct val="95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ЕДИНСТВЕННЫЙ ПРОИЗВОДИТЕЛЬ</a:t>
            </a:r>
            <a:br>
              <a:rPr lang="ru-RU" sz="2200" b="1" dirty="0">
                <a:solidFill>
                  <a:schemeClr val="accent6"/>
                </a:solidFill>
                <a:latin typeface="Roboto Condensed" panose="02000000000000000000" pitchFamily="2" charset="0"/>
              </a:rPr>
            </a:br>
            <a:r>
              <a:rPr lang="ru-RU" sz="28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5 СПЕЦИФИЧЕСКИХ ИММУНОГЛОБУЛИНОВ:</a:t>
            </a:r>
          </a:p>
          <a:p>
            <a:pPr>
              <a:lnSpc>
                <a:spcPct val="95000"/>
              </a:lnSpc>
              <a:spcBef>
                <a:spcPts val="0"/>
              </a:spcBef>
              <a:buClr>
                <a:srgbClr val="231F20"/>
              </a:buClr>
              <a:tabLst>
                <a:tab pos="241300" algn="l"/>
              </a:tabLst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антистафилококковый</a:t>
            </a:r>
          </a:p>
          <a:p>
            <a:pPr>
              <a:lnSpc>
                <a:spcPct val="95000"/>
              </a:lnSpc>
              <a:spcBef>
                <a:spcPts val="0"/>
              </a:spcBef>
              <a:buClr>
                <a:srgbClr val="231F20"/>
              </a:buClr>
              <a:tabLst>
                <a:tab pos="241300" algn="l"/>
              </a:tabLst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против клещевого энцефалита</a:t>
            </a:r>
          </a:p>
          <a:p>
            <a:pPr>
              <a:lnSpc>
                <a:spcPct val="95000"/>
              </a:lnSpc>
              <a:spcBef>
                <a:spcPts val="0"/>
              </a:spcBef>
              <a:buClr>
                <a:srgbClr val="231F20"/>
              </a:buClr>
              <a:tabLst>
                <a:tab pos="241300" algn="l"/>
              </a:tabLst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противоаллергический</a:t>
            </a:r>
          </a:p>
          <a:p>
            <a:pPr>
              <a:lnSpc>
                <a:spcPct val="95000"/>
              </a:lnSpc>
              <a:spcBef>
                <a:spcPts val="0"/>
              </a:spcBef>
              <a:buClr>
                <a:srgbClr val="231F20"/>
              </a:buClr>
              <a:tabLst>
                <a:tab pos="241300" algn="l"/>
              </a:tabLst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противостолбнячный</a:t>
            </a:r>
          </a:p>
          <a:p>
            <a:pPr>
              <a:lnSpc>
                <a:spcPct val="95000"/>
              </a:lnSpc>
              <a:spcBef>
                <a:spcPts val="0"/>
              </a:spcBef>
              <a:buClr>
                <a:srgbClr val="231F20"/>
              </a:buClr>
              <a:tabLst>
                <a:tab pos="241300" algn="l"/>
              </a:tabLst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против гепатита </a:t>
            </a:r>
            <a:r>
              <a:rPr lang="en-US" sz="1300" dirty="0">
                <a:latin typeface="Roboto" panose="02000000000000000000" pitchFamily="2" charset="0"/>
                <a:ea typeface="Roboto" panose="02000000000000000000" pitchFamily="2" charset="0"/>
              </a:rPr>
              <a:t>B</a:t>
            </a:r>
          </a:p>
          <a:p>
            <a:pPr marL="0" indent="0">
              <a:lnSpc>
                <a:spcPct val="95000"/>
              </a:lnSpc>
              <a:spcBef>
                <a:spcPts val="1200"/>
              </a:spcBef>
              <a:buClr>
                <a:srgbClr val="231F20"/>
              </a:buClr>
              <a:buNone/>
              <a:tabLst>
                <a:tab pos="241300" algn="l"/>
              </a:tabLst>
            </a:pPr>
            <a:r>
              <a:rPr lang="ru-RU" sz="28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4 уникальных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rgbClr val="231F20"/>
              </a:buClr>
              <a:buNone/>
              <a:tabLst>
                <a:tab pos="241300" algn="l"/>
              </a:tabLst>
            </a:pPr>
            <a:r>
              <a:rPr lang="ru-RU" sz="1300" dirty="0" err="1">
                <a:latin typeface="Roboto" panose="02000000000000000000" pitchFamily="2" charset="0"/>
                <a:ea typeface="Roboto" panose="02000000000000000000" pitchFamily="2" charset="0"/>
              </a:rPr>
              <a:t>гетерологичных</a:t>
            </a: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 сывороток для пассивной иммунизации при опасных инфекциях:</a:t>
            </a:r>
          </a:p>
          <a:p>
            <a:pPr>
              <a:lnSpc>
                <a:spcPct val="95000"/>
              </a:lnSpc>
              <a:spcBef>
                <a:spcPts val="0"/>
              </a:spcBef>
              <a:buClr>
                <a:srgbClr val="231F20"/>
              </a:buClr>
              <a:tabLst>
                <a:tab pos="241300" algn="l"/>
              </a:tabLst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противоботулиническая</a:t>
            </a:r>
          </a:p>
          <a:p>
            <a:pPr>
              <a:lnSpc>
                <a:spcPct val="95000"/>
              </a:lnSpc>
              <a:spcBef>
                <a:spcPts val="0"/>
              </a:spcBef>
              <a:buClr>
                <a:srgbClr val="231F20"/>
              </a:buClr>
              <a:tabLst>
                <a:tab pos="241300" algn="l"/>
              </a:tabLst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противогангренозная</a:t>
            </a:r>
          </a:p>
          <a:p>
            <a:pPr>
              <a:lnSpc>
                <a:spcPct val="95000"/>
              </a:lnSpc>
              <a:spcBef>
                <a:spcPts val="0"/>
              </a:spcBef>
              <a:buClr>
                <a:srgbClr val="231F20"/>
              </a:buClr>
              <a:tabLst>
                <a:tab pos="241300" algn="l"/>
              </a:tabLst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противодифтерийная</a:t>
            </a:r>
          </a:p>
          <a:p>
            <a:pPr>
              <a:lnSpc>
                <a:spcPct val="95000"/>
              </a:lnSpc>
              <a:spcBef>
                <a:spcPts val="0"/>
              </a:spcBef>
              <a:buClr>
                <a:srgbClr val="231F20"/>
              </a:buClr>
              <a:tabLst>
                <a:tab pos="241300" algn="l"/>
              </a:tabLst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противостолбнячная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40B4F3-1C8A-7C4D-94BE-5D506D6DE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FF35CB-CA42-2748-9310-51C634389C26}" type="slidenum">
              <a:rPr lang="ru-RU" smtClean="0">
                <a:latin typeface="Roboto" panose="02000000000000000000" pitchFamily="2" charset="0"/>
                <a:ea typeface="Roboto" panose="02000000000000000000" pitchFamily="2" charset="0"/>
              </a:rPr>
              <a:pPr/>
              <a:t>14</a:t>
            </a:fld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BC7AA2-8F33-214C-AAF5-0F92FA571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141"/>
          <a:stretch/>
        </p:blipFill>
        <p:spPr>
          <a:xfrm>
            <a:off x="-9939" y="-1"/>
            <a:ext cx="675894" cy="378460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A39A5A4-EFE8-3F4C-9B30-75FD28C7D1EE}"/>
              </a:ext>
            </a:extLst>
          </p:cNvPr>
          <p:cNvSpPr/>
          <p:nvPr/>
        </p:nvSpPr>
        <p:spPr>
          <a:xfrm>
            <a:off x="5597525" y="900112"/>
            <a:ext cx="5094288" cy="5907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3B0490D7-74BA-604B-85D7-1355F3384AA7}"/>
              </a:ext>
            </a:extLst>
          </p:cNvPr>
          <p:cNvSpPr txBox="1">
            <a:spLocks/>
          </p:cNvSpPr>
          <p:nvPr/>
        </p:nvSpPr>
        <p:spPr>
          <a:xfrm>
            <a:off x="5959475" y="2070100"/>
            <a:ext cx="3814764" cy="38227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ru-RU" sz="28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 ПРЕПАРАТА </a:t>
            </a:r>
            <a:br>
              <a:rPr lang="en-US" sz="28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28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 РАЗРАБОТКЕ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tabLst>
                <a:tab pos="241300" algn="l"/>
              </a:tabLst>
            </a:pPr>
            <a: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Иммуноглобулин человека нормальный </a:t>
            </a:r>
            <a:r>
              <a:rPr lang="en-US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—</a:t>
            </a:r>
            <a: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en-US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</a:t>
            </a:r>
            <a:r>
              <a:rPr lang="ru-RU" sz="1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БиоГам</a:t>
            </a:r>
            <a: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tabLst>
                <a:tab pos="241300" algn="l"/>
              </a:tabLst>
            </a:pPr>
            <a: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Специфический иммуноглобулин </a:t>
            </a:r>
            <a:br>
              <a:rPr lang="en-US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против гепатита </a:t>
            </a:r>
            <a:r>
              <a:rPr lang="en-US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 — «</a:t>
            </a:r>
            <a:r>
              <a:rPr lang="ru-RU" sz="1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АнтигепНео</a:t>
            </a:r>
            <a: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</a:t>
            </a:r>
            <a:endParaRPr lang="en-US" sz="1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tabLst>
                <a:tab pos="241300" algn="l"/>
              </a:tabLst>
            </a:pPr>
            <a:endParaRPr lang="en-US" sz="1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  <a:tabLst>
                <a:tab pos="241300" algn="l"/>
              </a:tabLst>
            </a:pPr>
            <a: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Планируется промышленный выпуск иммуноглобулинов с применением методов хроматографии.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  <a:tabLst>
                <a:tab pos="241300" algn="l"/>
              </a:tabLst>
            </a:pPr>
            <a: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Технология производства препаратов крови включает  стадии,  обеспечивающие  дополнительную вирусную безопасность производимых препаратов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  <a:tabLst>
                <a:tab pos="241300" algn="l"/>
              </a:tabLst>
            </a:pPr>
            <a:endParaRPr lang="en-US" sz="1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FA1AD87-749B-7B4B-8933-84EE29245C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888" r="25877"/>
          <a:stretch/>
        </p:blipFill>
        <p:spPr>
          <a:xfrm>
            <a:off x="6618821" y="-1"/>
            <a:ext cx="4075683" cy="18467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2F3D9C7-F914-7342-98DD-E14B44DD35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000"/>
          <a:stretch/>
        </p:blipFill>
        <p:spPr>
          <a:xfrm>
            <a:off x="5959475" y="5661025"/>
            <a:ext cx="3797300" cy="189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72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2B660-73D1-1742-92ED-44D093AC2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74" y="423821"/>
            <a:ext cx="4055259" cy="664724"/>
          </a:xfrm>
        </p:spPr>
        <p:txBody>
          <a:bodyPr>
            <a:normAutofit/>
          </a:bodyPr>
          <a:lstStyle/>
          <a:p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БАКТЕРИОФАГИ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12D142-14C6-DD43-9FE4-889806332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575" y="1120268"/>
            <a:ext cx="4176714" cy="590788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 территории Российской Федерации </a:t>
            </a:r>
            <a:br>
              <a:rPr lang="en-US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АО «НПО «</a:t>
            </a:r>
            <a:r>
              <a:rPr lang="ru-RU" sz="1300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Микроген</a:t>
            </a:r>
            <a:r>
              <a:rPr lang="ru-RU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является единственным производителем лекарственных препаратов бактериофагов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accent6"/>
              </a:buClr>
            </a:pPr>
            <a:r>
              <a:rPr lang="ru-RU" sz="20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11 НАИМЕНОВАНИЙ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accent6"/>
              </a:buClr>
            </a:pPr>
            <a:r>
              <a:rPr lang="ru-RU" sz="20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1,8 МЛН УПАКОВОК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accent6"/>
              </a:buClr>
              <a:tabLst>
                <a:tab pos="241300" algn="l"/>
              </a:tabLst>
            </a:pPr>
            <a:r>
              <a:rPr lang="ru-RU" sz="20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80</a:t>
            </a:r>
            <a:r>
              <a:rPr lang="en-US" sz="20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20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ЛЕТ УСПЕШНОГО ПРИМЕНЕНИЯ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ru-RU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Бактериофаги АО «НПО «</a:t>
            </a:r>
            <a:r>
              <a:rPr lang="ru-RU" sz="12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Микроген</a:t>
            </a:r>
            <a:r>
              <a:rPr lang="ru-RU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применяются для предотвращения возможных массовых вспышек  инфекционных заболеваний в паводковых районах, </a:t>
            </a:r>
            <a:br>
              <a:rPr lang="ru-RU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 также при чрезвычайных ситуациях, </a:t>
            </a:r>
            <a:br>
              <a:rPr lang="ru-RU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вызванных наводнениями</a:t>
            </a:r>
          </a:p>
          <a:p>
            <a:pPr>
              <a:lnSpc>
                <a:spcPct val="95000"/>
              </a:lnSpc>
              <a:spcBef>
                <a:spcPts val="1200"/>
              </a:spcBef>
              <a:buClr>
                <a:schemeClr val="accent6"/>
              </a:buClr>
              <a:tabLst>
                <a:tab pos="241300" algn="l"/>
              </a:tabLst>
            </a:pPr>
            <a:endParaRPr lang="ru-RU" sz="2000" b="1" dirty="0">
              <a:solidFill>
                <a:schemeClr val="accent6"/>
              </a:solidFill>
              <a:latin typeface="Roboto Condensed" panose="02000000000000000000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40B4F3-1C8A-7C4D-94BE-5D506D6DE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FF35CB-CA42-2748-9310-51C634389C26}" type="slidenum">
              <a:rPr lang="ru-RU" smtClean="0">
                <a:latin typeface="Roboto" panose="02000000000000000000" pitchFamily="2" charset="0"/>
                <a:ea typeface="Roboto" panose="02000000000000000000" pitchFamily="2" charset="0"/>
              </a:rPr>
              <a:pPr/>
              <a:t>15</a:t>
            </a:fld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3B0490D7-74BA-604B-85D7-1355F3384AA7}"/>
              </a:ext>
            </a:extLst>
          </p:cNvPr>
          <p:cNvSpPr txBox="1">
            <a:spLocks/>
          </p:cNvSpPr>
          <p:nvPr/>
        </p:nvSpPr>
        <p:spPr>
          <a:xfrm>
            <a:off x="5718980" y="1007327"/>
            <a:ext cx="4055259" cy="537955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241300" algn="l"/>
              </a:tabLst>
            </a:pP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</a:rPr>
              <a:t>НОВЫЕ ПРЕПАРАТЫ В РАЗРАБОТКЕ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tabLst>
                <a:tab pos="241300" algn="l"/>
              </a:tabLst>
            </a:pPr>
            <a:r>
              <a:rPr lang="ru-RU" sz="1300" dirty="0" err="1">
                <a:latin typeface="Roboto" panose="02000000000000000000" pitchFamily="2" charset="0"/>
                <a:ea typeface="Roboto" panose="02000000000000000000" pitchFamily="2" charset="0"/>
              </a:rPr>
              <a:t>Дифаг</a:t>
            </a:r>
            <a:endParaRPr lang="ru-RU" sz="1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tabLst>
                <a:tab pos="241300" algn="l"/>
              </a:tabLst>
            </a:pPr>
            <a:r>
              <a:rPr lang="ru-RU" sz="1300" dirty="0" err="1">
                <a:latin typeface="Roboto" panose="02000000000000000000" pitchFamily="2" charset="0"/>
                <a:ea typeface="Roboto" panose="02000000000000000000" pitchFamily="2" charset="0"/>
              </a:rPr>
              <a:t>Энтеробактер</a:t>
            </a:r>
            <a:endParaRPr lang="ru-RU" sz="1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tabLst>
                <a:tab pos="241300" algn="l"/>
              </a:tabLst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Новые коктейли бактериофагов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241300" algn="l"/>
              </a:tabLst>
            </a:pP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</a:rPr>
              <a:t>НОВЫЕ ЛЕКАРСТВЕННЫЕ ФОРМЫ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241300" algn="l"/>
              </a:tabLst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в разработке: капсулы, спрей, гель, </a:t>
            </a:r>
            <a:b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раневые губки, суппозитории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241300" algn="l"/>
              </a:tabLst>
            </a:pPr>
            <a:endParaRPr lang="ru-RU" sz="1300" dirty="0">
              <a:latin typeface="Roboto" panose="02000000000000000000" pitchFamily="2" charset="0"/>
            </a:endParaRPr>
          </a:p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241300" algn="l"/>
              </a:tabLst>
            </a:pPr>
            <a:endParaRPr lang="ru-RU" sz="1300" dirty="0">
              <a:latin typeface="Roboto" panose="020000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tabLst>
                <a:tab pos="241300" algn="l"/>
              </a:tabLst>
            </a:pP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</a:rPr>
              <a:t>ПРЕИМУЩЕСТВА: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tabLst>
                <a:tab pos="241300" algn="l"/>
              </a:tabLst>
              <a:defRPr sz="2200" b="1">
                <a:solidFill>
                  <a:srgbClr val="000000"/>
                </a:solidFill>
              </a:defRPr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Прицельно уничтожают патогенные      бактерии, сохраняя нормальную микрофлору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tabLst>
                <a:tab pos="241300" algn="l"/>
              </a:tabLst>
              <a:defRPr sz="2200" b="1">
                <a:solidFill>
                  <a:srgbClr val="000000"/>
                </a:solidFill>
              </a:defRPr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Не токсичны и не вызывают побочных эффектов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tabLst>
                <a:tab pos="241300" algn="l"/>
              </a:tabLst>
              <a:defRPr sz="2200" b="1">
                <a:solidFill>
                  <a:srgbClr val="000000"/>
                </a:solidFill>
              </a:defRPr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После уничтожения патогенного агента элиминируются из организма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tabLst>
                <a:tab pos="241300" algn="l"/>
              </a:tabLst>
              <a:defRPr sz="2200" b="1">
                <a:solidFill>
                  <a:srgbClr val="000000"/>
                </a:solidFill>
              </a:defRPr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Постоянная актуализация </a:t>
            </a:r>
            <a:r>
              <a:rPr lang="ru-RU" sz="1300" dirty="0" err="1">
                <a:latin typeface="Roboto" panose="02000000000000000000" pitchFamily="2" charset="0"/>
                <a:ea typeface="Roboto" panose="02000000000000000000" pitchFamily="2" charset="0"/>
              </a:rPr>
              <a:t>штаммовой</a:t>
            </a: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 коллекции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09CB839-13FB-1C45-B8CD-A7B43E4DC1E9}"/>
              </a:ext>
            </a:extLst>
          </p:cNvPr>
          <p:cNvSpPr/>
          <p:nvPr/>
        </p:nvSpPr>
        <p:spPr>
          <a:xfrm>
            <a:off x="0" y="4651513"/>
            <a:ext cx="5345906" cy="29081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4CCD030B-52D5-CE48-B664-521C24DF39E0}"/>
              </a:ext>
            </a:extLst>
          </p:cNvPr>
          <p:cNvSpPr txBox="1">
            <a:spLocks/>
          </p:cNvSpPr>
          <p:nvPr/>
        </p:nvSpPr>
        <p:spPr>
          <a:xfrm>
            <a:off x="377974" y="4841305"/>
            <a:ext cx="4967932" cy="223067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  <a:tabLst>
                <a:tab pos="241300" algn="l"/>
              </a:tabLst>
            </a:pPr>
            <a:r>
              <a:rPr lang="ru-RU" sz="105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Стратегия предупреждения  распространения  антимикробной резистентности в Российской Федерации на период до 2030 года*.</a:t>
            </a:r>
          </a:p>
          <a:p>
            <a:pPr marL="127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  <a:tabLst>
                <a:tab pos="241300" algn="l"/>
              </a:tabLst>
            </a:pPr>
            <a:r>
              <a:rPr lang="ru-RU" sz="1050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Одним из направлений решения проблемы  антибиотикорезистентности обозначена необходимость развития альтернативных средств профилактики и лечения инфекционных заболеваний, </a:t>
            </a:r>
            <a:br>
              <a:rPr lang="ru-RU" sz="1050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050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том числе бактериофагов</a:t>
            </a:r>
          </a:p>
          <a:p>
            <a:pPr marL="127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  <a:tabLst>
                <a:tab pos="241300" algn="l"/>
              </a:tabLst>
            </a:pPr>
            <a:endParaRPr lang="ru-RU" sz="1050" spc="25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27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  <a:tabLst>
                <a:tab pos="241300" algn="l"/>
              </a:tabLst>
            </a:pPr>
            <a:r>
              <a:rPr lang="ru-RU" sz="105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Стратегия развития здравоохранения </a:t>
            </a:r>
            <a:br>
              <a:rPr lang="ru-RU" sz="105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050" b="1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Российской Федерации на период до 2025 года**.</a:t>
            </a:r>
          </a:p>
          <a:p>
            <a:pPr marL="127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  <a:tabLst>
                <a:tab pos="241300" algn="l"/>
              </a:tabLst>
            </a:pPr>
            <a:r>
              <a:rPr lang="ru-RU" sz="1050" spc="2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качестве одного из приоритетных направлений развития здравоохранения определено противодействие распространению антимикробной резистентности</a:t>
            </a:r>
            <a:endParaRPr lang="ru-RU" sz="900" b="1" spc="25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EB4528-C73C-344A-9CD6-43EDCB6E6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457"/>
          <a:stretch/>
        </p:blipFill>
        <p:spPr>
          <a:xfrm>
            <a:off x="4395294" y="-9939"/>
            <a:ext cx="3784600" cy="928862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204BEFC-6875-E646-85D6-B9C3820C17CE}"/>
              </a:ext>
            </a:extLst>
          </p:cNvPr>
          <p:cNvSpPr/>
          <p:nvPr/>
        </p:nvSpPr>
        <p:spPr>
          <a:xfrm>
            <a:off x="5718978" y="6805019"/>
            <a:ext cx="4361220" cy="41549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273050" indent="-261938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8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* 	Распоряжение Правительства Российской Федерации от 25.09.2017 № 2045-р</a:t>
            </a:r>
          </a:p>
          <a:p>
            <a:pPr marL="273050" indent="-261938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8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**  	Указ Президента Российской Федерации от 06.06.2019 № 254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F2EFEBF-90D4-4C44-87C6-5288988B27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420" r="7303"/>
          <a:stretch/>
        </p:blipFill>
        <p:spPr>
          <a:xfrm>
            <a:off x="5597525" y="-9939"/>
            <a:ext cx="5096979" cy="91005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696DDB9-036A-0D43-BE47-4F0DF4086E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384" b="55819"/>
          <a:stretch/>
        </p:blipFill>
        <p:spPr>
          <a:xfrm>
            <a:off x="-2" y="0"/>
            <a:ext cx="473739" cy="1234093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EA8F240-6D43-E444-BF47-B591C1780985}"/>
              </a:ext>
            </a:extLst>
          </p:cNvPr>
          <p:cNvCxnSpPr>
            <a:cxnSpLocks/>
          </p:cNvCxnSpPr>
          <p:nvPr/>
        </p:nvCxnSpPr>
        <p:spPr>
          <a:xfrm>
            <a:off x="5718978" y="3071446"/>
            <a:ext cx="405526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767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09767-6CB5-CB4F-83C9-AC1DDC4C4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62" y="255638"/>
            <a:ext cx="9529718" cy="1461188"/>
          </a:xfrm>
        </p:spPr>
        <p:txBody>
          <a:bodyPr/>
          <a:lstStyle/>
          <a:p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АНТИБАКТЕРИАЛЬНАЯ АКТИВНОСТЬ БАКТЕРИОФАГОВ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40B4F3-1C8A-7C4D-94BE-5D506D6DE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FF35CB-CA42-2748-9310-51C634389C26}" type="slidenum">
              <a:rPr lang="ru-RU" smtClean="0">
                <a:latin typeface="Roboto" panose="02000000000000000000" pitchFamily="2" charset="0"/>
                <a:ea typeface="Roboto" panose="02000000000000000000" pitchFamily="2" charset="0"/>
              </a:rPr>
              <a:pPr/>
              <a:t>16</a:t>
            </a:fld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9083A9E-A1C8-CB49-919B-9661B435A0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1384" b="367"/>
          <a:stretch/>
        </p:blipFill>
        <p:spPr>
          <a:xfrm>
            <a:off x="-19878" y="-61"/>
            <a:ext cx="473739" cy="278301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529BA42-85EF-4441-BE25-636CD444A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216" r="37575"/>
          <a:stretch/>
        </p:blipFill>
        <p:spPr>
          <a:xfrm>
            <a:off x="8325774" y="-1"/>
            <a:ext cx="2362546" cy="90011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C1A47EA-3CBE-AB44-A817-6A2B05646E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1384" b="55819"/>
          <a:stretch/>
        </p:blipFill>
        <p:spPr>
          <a:xfrm>
            <a:off x="10218074" y="-61"/>
            <a:ext cx="473739" cy="123409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BFFC5B0-E0D6-5C4B-AE27-74EA4B2683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739"/>
          <a:stretch/>
        </p:blipFill>
        <p:spPr>
          <a:xfrm>
            <a:off x="-10161" y="986232"/>
            <a:ext cx="464021" cy="378460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D5194F21-BFF7-B644-B108-E2E7130741E0}"/>
              </a:ext>
            </a:extLst>
          </p:cNvPr>
          <p:cNvSpPr/>
          <p:nvPr/>
        </p:nvSpPr>
        <p:spPr>
          <a:xfrm>
            <a:off x="-19878" y="2782957"/>
            <a:ext cx="473739" cy="47767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88F6315A-C41E-5948-BFF2-2F2E9C9FA2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636765"/>
              </p:ext>
            </p:extLst>
          </p:nvPr>
        </p:nvGraphicFramePr>
        <p:xfrm>
          <a:off x="735062" y="1618265"/>
          <a:ext cx="9062746" cy="572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000">
                  <a:extLst>
                    <a:ext uri="{9D8B030D-6E8A-4147-A177-3AD203B41FA5}">
                      <a16:colId xmlns:a16="http://schemas.microsoft.com/office/drawing/2014/main" val="2503762765"/>
                    </a:ext>
                  </a:extLst>
                </a:gridCol>
                <a:gridCol w="514286">
                  <a:extLst>
                    <a:ext uri="{9D8B030D-6E8A-4147-A177-3AD203B41FA5}">
                      <a16:colId xmlns:a16="http://schemas.microsoft.com/office/drawing/2014/main" val="3639558183"/>
                    </a:ext>
                  </a:extLst>
                </a:gridCol>
                <a:gridCol w="514286">
                  <a:extLst>
                    <a:ext uri="{9D8B030D-6E8A-4147-A177-3AD203B41FA5}">
                      <a16:colId xmlns:a16="http://schemas.microsoft.com/office/drawing/2014/main" val="2190660386"/>
                    </a:ext>
                  </a:extLst>
                </a:gridCol>
                <a:gridCol w="514286">
                  <a:extLst>
                    <a:ext uri="{9D8B030D-6E8A-4147-A177-3AD203B41FA5}">
                      <a16:colId xmlns:a16="http://schemas.microsoft.com/office/drawing/2014/main" val="1771569085"/>
                    </a:ext>
                  </a:extLst>
                </a:gridCol>
                <a:gridCol w="514286">
                  <a:extLst>
                    <a:ext uri="{9D8B030D-6E8A-4147-A177-3AD203B41FA5}">
                      <a16:colId xmlns:a16="http://schemas.microsoft.com/office/drawing/2014/main" val="2804520680"/>
                    </a:ext>
                  </a:extLst>
                </a:gridCol>
                <a:gridCol w="514286">
                  <a:extLst>
                    <a:ext uri="{9D8B030D-6E8A-4147-A177-3AD203B41FA5}">
                      <a16:colId xmlns:a16="http://schemas.microsoft.com/office/drawing/2014/main" val="1781796489"/>
                    </a:ext>
                  </a:extLst>
                </a:gridCol>
                <a:gridCol w="514286">
                  <a:extLst>
                    <a:ext uri="{9D8B030D-6E8A-4147-A177-3AD203B41FA5}">
                      <a16:colId xmlns:a16="http://schemas.microsoft.com/office/drawing/2014/main" val="3278923747"/>
                    </a:ext>
                  </a:extLst>
                </a:gridCol>
                <a:gridCol w="514286">
                  <a:extLst>
                    <a:ext uri="{9D8B030D-6E8A-4147-A177-3AD203B41FA5}">
                      <a16:colId xmlns:a16="http://schemas.microsoft.com/office/drawing/2014/main" val="2633469985"/>
                    </a:ext>
                  </a:extLst>
                </a:gridCol>
                <a:gridCol w="514286">
                  <a:extLst>
                    <a:ext uri="{9D8B030D-6E8A-4147-A177-3AD203B41FA5}">
                      <a16:colId xmlns:a16="http://schemas.microsoft.com/office/drawing/2014/main" val="986774488"/>
                    </a:ext>
                  </a:extLst>
                </a:gridCol>
                <a:gridCol w="514286">
                  <a:extLst>
                    <a:ext uri="{9D8B030D-6E8A-4147-A177-3AD203B41FA5}">
                      <a16:colId xmlns:a16="http://schemas.microsoft.com/office/drawing/2014/main" val="1756979467"/>
                    </a:ext>
                  </a:extLst>
                </a:gridCol>
                <a:gridCol w="514286">
                  <a:extLst>
                    <a:ext uri="{9D8B030D-6E8A-4147-A177-3AD203B41FA5}">
                      <a16:colId xmlns:a16="http://schemas.microsoft.com/office/drawing/2014/main" val="1517392979"/>
                    </a:ext>
                  </a:extLst>
                </a:gridCol>
                <a:gridCol w="514286">
                  <a:extLst>
                    <a:ext uri="{9D8B030D-6E8A-4147-A177-3AD203B41FA5}">
                      <a16:colId xmlns:a16="http://schemas.microsoft.com/office/drawing/2014/main" val="2336240142"/>
                    </a:ext>
                  </a:extLst>
                </a:gridCol>
                <a:gridCol w="514800">
                  <a:extLst>
                    <a:ext uri="{9D8B030D-6E8A-4147-A177-3AD203B41FA5}">
                      <a16:colId xmlns:a16="http://schemas.microsoft.com/office/drawing/2014/main" val="3262085216"/>
                    </a:ext>
                  </a:extLst>
                </a:gridCol>
                <a:gridCol w="514800">
                  <a:extLst>
                    <a:ext uri="{9D8B030D-6E8A-4147-A177-3AD203B41FA5}">
                      <a16:colId xmlns:a16="http://schemas.microsoft.com/office/drawing/2014/main" val="4144638130"/>
                    </a:ext>
                  </a:extLst>
                </a:gridCol>
              </a:tblGrid>
              <a:tr h="1260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БАКТЕРИОФАГИ </a:t>
                      </a:r>
                    </a:p>
                  </a:txBody>
                  <a:tcPr marL="108000" marR="72000" marB="72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Staphilococcus</a:t>
                      </a:r>
                      <a:endParaRPr lang="en-US" sz="8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72000" marR="72000" marB="72000" vert="vert27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St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r</a:t>
                      </a: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eptococcus</a:t>
                      </a:r>
                      <a:endParaRPr lang="en-US" sz="8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72000" marR="72000" marB="72000" vert="vert27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Ente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r</a:t>
                      </a: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ococcus</a:t>
                      </a:r>
                      <a:endParaRPr lang="en-US" sz="8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72000" marR="72000" marB="72000" vert="vert27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P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r</a:t>
                      </a: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oteus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vulgaris</a:t>
                      </a:r>
                      <a:endParaRPr lang="en-US" sz="8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72000" marR="72000" marB="72000" vert="vert27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P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r</a:t>
                      </a: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oteus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mi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r</a:t>
                      </a: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abilis</a:t>
                      </a:r>
                      <a:endParaRPr lang="en-US" sz="8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72000" marR="72000" marB="72000" vert="vert27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Pseudomonas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aeruginosa</a:t>
                      </a:r>
                      <a:endParaRPr lang="en-US" sz="8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72000" marR="72000" marB="72000" vert="vert27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Эн</a:t>
                      </a:r>
                      <a:r>
                        <a:rPr lang="ru-RU" sz="800" spc="-1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т</a:t>
                      </a:r>
                      <a:r>
                        <a:rPr lang="ru-RU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еропа</a:t>
                      </a:r>
                      <a:r>
                        <a:rPr lang="ru-RU" sz="800" spc="-1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т</a:t>
                      </a:r>
                      <a:r>
                        <a:rPr lang="ru-RU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о</a:t>
                      </a:r>
                      <a:r>
                        <a:rPr lang="ru-RU" sz="800" spc="-1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г</a:t>
                      </a:r>
                      <a:r>
                        <a:rPr lang="ru-RU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енные </a:t>
                      </a: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Esherichia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coli</a:t>
                      </a:r>
                      <a:endParaRPr lang="en-US" sz="8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72000" marR="72000" marB="72000" vert="vert27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Klebsiella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pneumoniae</a:t>
                      </a:r>
                      <a:endParaRPr lang="en-US" sz="8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72000" marR="72000" marB="72000" vert="vert27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Klebsiella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800" spc="-15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o</a:t>
                      </a:r>
                      <a:r>
                        <a:rPr lang="en-US" sz="80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xytoca</a:t>
                      </a:r>
                      <a:endParaRPr lang="en-US" sz="8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72000" marR="72000" marB="72000" vert="vert27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Klebsiella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800" spc="-1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o</a:t>
                      </a:r>
                      <a:r>
                        <a:rPr lang="en-US" sz="80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zaenae</a:t>
                      </a:r>
                      <a:endParaRPr lang="en-US" sz="8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72000" marR="72000" marB="72000" vert="vert27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Klebsiella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rhinoscle</a:t>
                      </a:r>
                      <a:r>
                        <a:rPr lang="en-US" sz="800" spc="-15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r</a:t>
                      </a:r>
                      <a:r>
                        <a:rPr lang="en-US" sz="80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omatis</a:t>
                      </a:r>
                      <a:endParaRPr lang="en-US" sz="8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72000" marR="72000" marB="72000" vert="vert27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700" marR="5080">
                        <a:lnSpc>
                          <a:spcPct val="100000"/>
                        </a:lnSpc>
                      </a:pP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Shigella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fl</a:t>
                      </a:r>
                      <a:r>
                        <a:rPr lang="en-US" sz="800" spc="-15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e</a:t>
                      </a:r>
                      <a:r>
                        <a:rPr lang="en-US" sz="80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xneri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br>
                        <a:rPr lang="ru-RU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</a:b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1,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2,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3,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4,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6 </a:t>
                      </a:r>
                      <a:r>
                        <a:rPr lang="ru-RU" sz="80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сероваров</a:t>
                      </a:r>
                      <a:r>
                        <a:rPr lang="ru-RU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, </a:t>
                      </a: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Shigella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sonnei</a:t>
                      </a:r>
                      <a:endParaRPr lang="en-US" sz="8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72000" marR="72000" marB="72000" vert="vert27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Salmonella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pa</a:t>
                      </a:r>
                      <a:r>
                        <a:rPr lang="en-US" sz="800" spc="-15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r</a:t>
                      </a:r>
                      <a:r>
                        <a:rPr lang="en-US" sz="80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atyphi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br>
                        <a:rPr lang="ru-RU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</a:b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A,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800" spc="-3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B</a:t>
                      </a: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, typhimurium,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chole</a:t>
                      </a:r>
                      <a:r>
                        <a:rPr lang="en-US" sz="800" spc="-15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r</a:t>
                      </a:r>
                      <a:r>
                        <a:rPr lang="en-US" sz="80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aesuis</a:t>
                      </a: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, </a:t>
                      </a:r>
                      <a:r>
                        <a:rPr lang="en-US" sz="80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infantis</a:t>
                      </a: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,</a:t>
                      </a:r>
                      <a:r>
                        <a:rPr lang="en-US" sz="8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o</a:t>
                      </a:r>
                      <a:r>
                        <a:rPr lang="en-US" sz="800" spc="-15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r</a:t>
                      </a:r>
                      <a:r>
                        <a:rPr lang="en-US" sz="80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anienbu</a:t>
                      </a:r>
                      <a:r>
                        <a:rPr lang="en-US" sz="800" spc="-1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r</a:t>
                      </a:r>
                      <a:r>
                        <a:rPr lang="en-US" sz="80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g</a:t>
                      </a:r>
                      <a:r>
                        <a:rPr lang="en-US" sz="8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, </a:t>
                      </a:r>
                      <a:r>
                        <a:rPr lang="en-US" sz="80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enteriritidis</a:t>
                      </a:r>
                      <a:endParaRPr lang="en-US" sz="8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72000" marR="72000" marB="72000" vert="vert27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81443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spc="3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Пиобак</a:t>
                      </a:r>
                      <a:r>
                        <a:rPr lang="ru-RU" sz="900" spc="15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териофаг</a:t>
                      </a:r>
                      <a:r>
                        <a:rPr lang="ru-RU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900" spc="5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к</a:t>
                      </a:r>
                      <a:r>
                        <a:rPr lang="ru-RU" sz="900" spc="4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омпле</a:t>
                      </a:r>
                      <a:r>
                        <a:rPr lang="ru-RU" sz="900" spc="1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к</a:t>
                      </a:r>
                      <a:r>
                        <a:rPr lang="ru-RU" sz="900" spc="4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сный</a:t>
                      </a:r>
                      <a:endParaRPr lang="ru-RU" sz="9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10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47395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spc="4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Ин</a:t>
                      </a:r>
                      <a:r>
                        <a:rPr lang="ru-RU" sz="900" spc="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т</a:t>
                      </a:r>
                      <a:r>
                        <a:rPr lang="ru-RU" sz="900" spc="2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ести®</a:t>
                      </a:r>
                      <a:r>
                        <a:rPr lang="ru-RU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900" spc="-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-</a:t>
                      </a:r>
                      <a:r>
                        <a:rPr lang="ru-RU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900" spc="2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бак</a:t>
                      </a:r>
                      <a:r>
                        <a:rPr lang="ru-RU" sz="900" spc="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т</a:t>
                      </a:r>
                      <a:r>
                        <a:rPr lang="ru-RU" sz="900" spc="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ериофаг</a:t>
                      </a:r>
                      <a:endParaRPr lang="ru-RU" sz="9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10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22139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spc="-1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Се</a:t>
                      </a:r>
                      <a:r>
                        <a:rPr lang="ru-RU" sz="900" spc="-3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к</a:t>
                      </a:r>
                      <a:r>
                        <a:rPr lang="ru-RU" sz="90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стафаг</a:t>
                      </a:r>
                      <a:r>
                        <a:rPr lang="ru-RU" sz="9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®</a:t>
                      </a:r>
                      <a:r>
                        <a:rPr lang="ru-RU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900" spc="3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Пиобак</a:t>
                      </a:r>
                      <a:r>
                        <a:rPr lang="ru-RU" sz="900" spc="15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териофаг</a:t>
                      </a:r>
                      <a:r>
                        <a:rPr lang="ru-RU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900" spc="2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поливален</a:t>
                      </a:r>
                      <a:r>
                        <a:rPr lang="ru-RU" sz="900" spc="-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т</a:t>
                      </a:r>
                      <a:r>
                        <a:rPr lang="ru-RU" sz="900" spc="6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ный</a:t>
                      </a:r>
                      <a:endParaRPr lang="ru-RU" sz="9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10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166907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spc="1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Бак</a:t>
                      </a:r>
                      <a:r>
                        <a:rPr lang="ru-RU" sz="900" spc="-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т</a:t>
                      </a:r>
                      <a:r>
                        <a:rPr lang="ru-RU" sz="900" spc="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ериофаг</a:t>
                      </a:r>
                      <a:r>
                        <a:rPr lang="ru-RU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900" spc="5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к</a:t>
                      </a:r>
                      <a:r>
                        <a:rPr lang="ru-RU" sz="900" spc="4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олипр</a:t>
                      </a:r>
                      <a:r>
                        <a:rPr lang="ru-RU" sz="900" spc="2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о</a:t>
                      </a:r>
                      <a:r>
                        <a:rPr lang="ru-RU" sz="900" spc="-1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т</a:t>
                      </a:r>
                      <a:r>
                        <a:rPr lang="ru-RU" sz="900" spc="5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ейный</a:t>
                      </a:r>
                      <a:endParaRPr lang="ru-RU" sz="9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10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10537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spc="1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Бак</a:t>
                      </a:r>
                      <a:r>
                        <a:rPr lang="ru-RU" sz="900" spc="-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т</a:t>
                      </a:r>
                      <a:r>
                        <a:rPr lang="ru-RU" sz="900" spc="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ериофаг</a:t>
                      </a:r>
                      <a:r>
                        <a:rPr lang="ru-RU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900" spc="1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клебсиелл</a:t>
                      </a:r>
                      <a:r>
                        <a:rPr lang="ru-RU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900" spc="3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поливалентный</a:t>
                      </a:r>
                      <a:r>
                        <a:rPr lang="ru-RU" sz="900" spc="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900" spc="3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о</a:t>
                      </a:r>
                      <a:r>
                        <a:rPr lang="ru-RU" sz="900" spc="6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чищенный</a:t>
                      </a:r>
                      <a:endParaRPr lang="ru-RU" sz="9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10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044821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spc="1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Бак</a:t>
                      </a:r>
                      <a:r>
                        <a:rPr lang="ru-RU" sz="900" spc="-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т</a:t>
                      </a:r>
                      <a:r>
                        <a:rPr lang="ru-RU" sz="900" spc="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ериофаг</a:t>
                      </a:r>
                      <a:r>
                        <a:rPr lang="ru-RU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900" spc="6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пр</a:t>
                      </a:r>
                      <a:r>
                        <a:rPr lang="ru-RU" sz="900" spc="4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о</a:t>
                      </a:r>
                      <a:r>
                        <a:rPr lang="ru-RU" sz="900" spc="-1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т</a:t>
                      </a:r>
                      <a:r>
                        <a:rPr lang="ru-RU" sz="900" spc="5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ейный</a:t>
                      </a:r>
                      <a:endParaRPr lang="ru-RU" sz="9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10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357841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spc="1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Бак</a:t>
                      </a:r>
                      <a:r>
                        <a:rPr lang="ru-RU" sz="900" spc="-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т</a:t>
                      </a:r>
                      <a:r>
                        <a:rPr lang="ru-RU" sz="900" spc="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ериофаг</a:t>
                      </a:r>
                      <a:r>
                        <a:rPr lang="ru-RU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900" spc="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стафило</a:t>
                      </a:r>
                      <a:r>
                        <a:rPr lang="ru-RU" sz="900" spc="-2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к</a:t>
                      </a:r>
                      <a:r>
                        <a:rPr lang="ru-RU" sz="900" spc="6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ок</a:t>
                      </a:r>
                      <a:r>
                        <a:rPr lang="ru-RU" sz="900" spc="4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к</a:t>
                      </a:r>
                      <a:r>
                        <a:rPr lang="ru-RU" sz="900" spc="4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овый</a:t>
                      </a:r>
                      <a:endParaRPr lang="ru-RU" sz="9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10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169407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spc="1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Бак</a:t>
                      </a:r>
                      <a:r>
                        <a:rPr lang="ru-RU" sz="900" spc="-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т</a:t>
                      </a:r>
                      <a:r>
                        <a:rPr lang="ru-RU" sz="900" spc="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ериофаг</a:t>
                      </a:r>
                      <a:r>
                        <a:rPr lang="ru-RU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900" spc="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стреп</a:t>
                      </a:r>
                      <a:r>
                        <a:rPr lang="ru-RU" sz="90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т</a:t>
                      </a:r>
                      <a:r>
                        <a:rPr lang="ru-RU" sz="900" spc="6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о</a:t>
                      </a:r>
                      <a:r>
                        <a:rPr lang="ru-RU" sz="900" spc="3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к</a:t>
                      </a:r>
                      <a:r>
                        <a:rPr lang="ru-RU" sz="900" spc="6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ок</a:t>
                      </a:r>
                      <a:r>
                        <a:rPr lang="ru-RU" sz="900" spc="4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к</a:t>
                      </a:r>
                      <a:r>
                        <a:rPr lang="ru-RU" sz="900" spc="4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овый</a:t>
                      </a:r>
                      <a:endParaRPr lang="ru-RU" sz="9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10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96985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spc="1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Бак</a:t>
                      </a:r>
                      <a:r>
                        <a:rPr lang="ru-RU" sz="900" spc="-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т</a:t>
                      </a:r>
                      <a:r>
                        <a:rPr lang="ru-RU" sz="900" spc="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ериофаг</a:t>
                      </a:r>
                      <a:r>
                        <a:rPr lang="ru-RU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900" spc="2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псевдомонас</a:t>
                      </a:r>
                      <a:r>
                        <a:rPr lang="ru-RU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900" spc="15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ае</a:t>
                      </a:r>
                      <a:r>
                        <a:rPr lang="ru-RU" sz="90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р</a:t>
                      </a:r>
                      <a:r>
                        <a:rPr lang="ru-RU" sz="900" spc="4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угиноза</a:t>
                      </a:r>
                      <a:r>
                        <a:rPr lang="ru-RU" sz="900" spc="3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(синегнойный)</a:t>
                      </a:r>
                      <a:endParaRPr lang="ru-RU" sz="9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10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2855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spc="1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Бак</a:t>
                      </a:r>
                      <a:r>
                        <a:rPr lang="ru-RU" sz="900" spc="-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т</a:t>
                      </a:r>
                      <a:r>
                        <a:rPr lang="ru-RU" sz="900" spc="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ериофаг</a:t>
                      </a:r>
                      <a:r>
                        <a:rPr lang="ru-RU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900" spc="5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к</a:t>
                      </a:r>
                      <a:r>
                        <a:rPr lang="ru-RU" sz="900" spc="3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оли</a:t>
                      </a:r>
                      <a:endParaRPr lang="ru-RU" sz="9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10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11595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spc="1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Бак</a:t>
                      </a:r>
                      <a:r>
                        <a:rPr lang="ru-RU" sz="900" spc="-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т</a:t>
                      </a:r>
                      <a:r>
                        <a:rPr lang="ru-RU" sz="900" spc="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ериофаг</a:t>
                      </a:r>
                      <a:r>
                        <a:rPr lang="ru-RU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900" spc="10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клебсиелл</a:t>
                      </a:r>
                      <a:r>
                        <a:rPr lang="ru-RU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900" spc="5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пневмонии</a:t>
                      </a:r>
                      <a:r>
                        <a:rPr lang="ru-RU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900" spc="2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о</a:t>
                      </a:r>
                      <a:r>
                        <a:rPr lang="ru-RU" sz="900" spc="8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чи</a:t>
                      </a:r>
                      <a:r>
                        <a:rPr lang="ru-RU" sz="900" spc="5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щенный</a:t>
                      </a:r>
                      <a:endParaRPr lang="ru-RU" sz="9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10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501839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spc="1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Бак</a:t>
                      </a:r>
                      <a:r>
                        <a:rPr lang="ru-RU" sz="900" spc="-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т</a:t>
                      </a:r>
                      <a:r>
                        <a:rPr lang="ru-RU" sz="900" spc="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ериофаг</a:t>
                      </a:r>
                      <a:r>
                        <a:rPr lang="ru-RU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900" spc="2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дизен</a:t>
                      </a:r>
                      <a:r>
                        <a:rPr lang="ru-RU" sz="900" spc="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т</a:t>
                      </a:r>
                      <a:r>
                        <a:rPr lang="ru-RU" sz="900" spc="5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ерийный</a:t>
                      </a:r>
                      <a:r>
                        <a:rPr lang="ru-RU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900" spc="2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поливален</a:t>
                      </a:r>
                      <a:r>
                        <a:rPr lang="ru-RU" sz="900" spc="-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т</a:t>
                      </a:r>
                      <a:r>
                        <a:rPr lang="ru-RU" sz="900" spc="6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ный</a:t>
                      </a:r>
                      <a:endParaRPr lang="ru-RU" sz="9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10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95934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spc="1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Бак</a:t>
                      </a:r>
                      <a:r>
                        <a:rPr lang="ru-RU" sz="900" spc="-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т</a:t>
                      </a:r>
                      <a:r>
                        <a:rPr lang="ru-RU" sz="900" spc="1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ериофаг</a:t>
                      </a:r>
                      <a:r>
                        <a:rPr lang="ru-RU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900" spc="25" dirty="0" err="1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сальмонеллезный</a:t>
                      </a:r>
                      <a:r>
                        <a:rPr lang="ru-RU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900" spc="4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г</a:t>
                      </a:r>
                      <a:r>
                        <a:rPr lang="ru-RU" sz="900" spc="5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р</a:t>
                      </a:r>
                      <a:r>
                        <a:rPr lang="ru-RU" sz="900" spc="5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упп</a:t>
                      </a:r>
                      <a:r>
                        <a:rPr lang="ru-RU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br>
                        <a:rPr lang="ru-RU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</a:br>
                      <a:r>
                        <a:rPr lang="en-US" sz="900" spc="-4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A,</a:t>
                      </a:r>
                      <a:r>
                        <a:rPr lang="en-US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900" spc="-6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B</a:t>
                      </a:r>
                      <a:r>
                        <a:rPr lang="en-US" sz="900" spc="-3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, </a:t>
                      </a:r>
                      <a:r>
                        <a:rPr lang="en-US" sz="900" spc="-6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C,</a:t>
                      </a:r>
                      <a:r>
                        <a:rPr lang="en-US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900" spc="-4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D</a:t>
                      </a:r>
                      <a:r>
                        <a:rPr lang="en-US" sz="900" spc="-35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,</a:t>
                      </a:r>
                      <a:r>
                        <a:rPr lang="en-US" sz="900" spc="-20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en-US" sz="900" spc="-114" dirty="0">
                          <a:solidFill>
                            <a:srgbClr val="231F2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E</a:t>
                      </a:r>
                      <a:endParaRPr lang="en-US" sz="900" dirty="0">
                        <a:latin typeface="Roboto" panose="02000000000000000000" pitchFamily="2" charset="0"/>
                        <a:ea typeface="Roboto" panose="02000000000000000000" pitchFamily="2" charset="0"/>
                        <a:cs typeface="Lato" panose="020F0502020204030203" pitchFamily="34" charset="0"/>
                      </a:endParaRPr>
                    </a:p>
                  </a:txBody>
                  <a:tcPr marL="10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Lato" panose="020F0502020204030203" pitchFamily="34" charset="0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807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6746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D637545-BD60-A442-8693-1ACA07AD02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49054"/>
          <a:stretch/>
        </p:blipFill>
        <p:spPr>
          <a:xfrm>
            <a:off x="9774238" y="1"/>
            <a:ext cx="917575" cy="1841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2B660-73D1-1742-92ED-44D093AC2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74" y="788296"/>
            <a:ext cx="8328026" cy="664724"/>
          </a:xfrm>
        </p:spPr>
        <p:txBody>
          <a:bodyPr>
            <a:normAutofit/>
          </a:bodyPr>
          <a:lstStyle/>
          <a:p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СЕКСТАФАГ</a:t>
            </a:r>
            <a:r>
              <a:rPr lang="ru-RU" baseline="30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® </a:t>
            </a: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И ИНТЕСТИ</a:t>
            </a:r>
            <a:r>
              <a:rPr lang="ru-RU" baseline="30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®</a:t>
            </a: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-БАКТЕРИОФАГ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12D142-14C6-DD43-9FE4-889806332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574" y="1365337"/>
            <a:ext cx="7807325" cy="52137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Лечебная эффективность и переносимость доказана в наблюдательных исследованиях*, </a:t>
            </a:r>
            <a:br>
              <a:rPr lang="ru-RU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 также подтверждена клиническим опытом применения (более 25 лет)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40B4F3-1C8A-7C4D-94BE-5D506D6DE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FF35CB-CA42-2748-9310-51C634389C26}" type="slidenum">
              <a:rPr lang="ru-RU" smtClean="0">
                <a:latin typeface="Roboto" panose="02000000000000000000" pitchFamily="2" charset="0"/>
                <a:ea typeface="Roboto" panose="02000000000000000000" pitchFamily="2" charset="0"/>
              </a:rPr>
              <a:pPr/>
              <a:t>17</a:t>
            </a:fld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BC7AA2-8F33-214C-AAF5-0F92FA571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031"/>
          <a:stretch/>
        </p:blipFill>
        <p:spPr>
          <a:xfrm>
            <a:off x="917575" y="-10161"/>
            <a:ext cx="3784600" cy="604377"/>
          </a:xfrm>
          <a:prstGeom prst="rect">
            <a:avLst/>
          </a:prstGeom>
        </p:spPr>
      </p:pic>
      <p:sp>
        <p:nvSpPr>
          <p:cNvPr id="18" name="Объект 2">
            <a:extLst>
              <a:ext uri="{FF2B5EF4-FFF2-40B4-BE49-F238E27FC236}">
                <a16:creationId xmlns:a16="http://schemas.microsoft.com/office/drawing/2014/main" id="{6C646E17-248B-1A49-BEE7-99731BA76465}"/>
              </a:ext>
            </a:extLst>
          </p:cNvPr>
          <p:cNvSpPr txBox="1">
            <a:spLocks/>
          </p:cNvSpPr>
          <p:nvPr/>
        </p:nvSpPr>
        <p:spPr>
          <a:xfrm>
            <a:off x="947230" y="2010978"/>
            <a:ext cx="4451207" cy="2877545"/>
          </a:xfrm>
          <a:prstGeom prst="rect">
            <a:avLst/>
          </a:prstGeom>
        </p:spPr>
        <p:txBody>
          <a:bodyPr vert="horz" lIns="0" tIns="45720" rIns="0" bIns="45720" rtlCol="0">
            <a:normAutofit fontScale="25000" lnSpcReduction="20000"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6780">
              <a:lnSpc>
                <a:spcPct val="110000"/>
              </a:lnSpc>
              <a:spcBef>
                <a:spcPts val="300"/>
              </a:spcBef>
              <a:buNone/>
              <a:defRPr sz="1260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64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"/>
              </a:rPr>
              <a:t>СЕКСТАФАГ® </a:t>
            </a:r>
          </a:p>
          <a:p>
            <a:pPr marL="273050" indent="-2730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386" b="1">
                <a:latin typeface="Calibri"/>
                <a:ea typeface="Calibri"/>
                <a:cs typeface="Calibri"/>
                <a:sym typeface="Calibri"/>
              </a:defRPr>
            </a:pPr>
            <a:r>
              <a:rPr lang="ru-RU" b="1" dirty="0">
                <a:solidFill>
                  <a:schemeClr val="accent6"/>
                </a:solidFill>
                <a:latin typeface="Roboto" panose="02000000000000000000" pitchFamily="2" charset="0"/>
              </a:rPr>
              <a:t> </a:t>
            </a:r>
            <a:br>
              <a:rPr lang="ru-RU" sz="4400" b="1" dirty="0">
                <a:solidFill>
                  <a:schemeClr val="accent6"/>
                </a:solidFill>
                <a:latin typeface="Roboto" panose="02000000000000000000" pitchFamily="2" charset="0"/>
              </a:rPr>
            </a:br>
            <a:r>
              <a:rPr lang="ru-RU" sz="4400" dirty="0">
                <a:latin typeface="Roboto" panose="02000000000000000000" pitchFamily="2" charset="0"/>
                <a:ea typeface="Roboto" panose="02000000000000000000" pitchFamily="2" charset="0"/>
              </a:rPr>
              <a:t>безопасная альтернатива антибиотикам </a:t>
            </a:r>
          </a:p>
          <a:p>
            <a:pPr marL="273050" indent="-2730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4400" dirty="0">
                <a:latin typeface="Roboto" panose="02000000000000000000" pitchFamily="2" charset="0"/>
                <a:ea typeface="Roboto" panose="02000000000000000000" pitchFamily="2" charset="0"/>
              </a:rPr>
              <a:t>Лечение и профилактика гнойно-воспалительных и </a:t>
            </a:r>
            <a:r>
              <a:rPr lang="ru-RU" sz="4400" dirty="0" err="1">
                <a:latin typeface="Roboto" panose="02000000000000000000" pitchFamily="2" charset="0"/>
                <a:ea typeface="Roboto" panose="02000000000000000000" pitchFamily="2" charset="0"/>
              </a:rPr>
              <a:t>энтеральных</a:t>
            </a:r>
            <a:r>
              <a:rPr lang="ru-RU" sz="4400" dirty="0">
                <a:latin typeface="Roboto" panose="02000000000000000000" pitchFamily="2" charset="0"/>
                <a:ea typeface="Roboto" panose="02000000000000000000" pitchFamily="2" charset="0"/>
              </a:rPr>
              <a:t> заболеваний вызванных стафилококками, стрептококками, протеями, клебсиеллой, синегнойной и кишечной палочками:</a:t>
            </a:r>
          </a:p>
          <a:p>
            <a:pPr marL="273050" indent="-2730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4400" dirty="0">
                <a:latin typeface="Roboto" panose="02000000000000000000" pitchFamily="2" charset="0"/>
                <a:ea typeface="Roboto" panose="02000000000000000000" pitchFamily="2" charset="0"/>
              </a:rPr>
              <a:t>Заболевания уха, горла, носа, дыхательных путей и легких</a:t>
            </a:r>
          </a:p>
          <a:p>
            <a:pPr marL="273050" indent="-2730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4400" dirty="0">
                <a:latin typeface="Roboto" panose="02000000000000000000" pitchFamily="2" charset="0"/>
                <a:ea typeface="Roboto" panose="02000000000000000000" pitchFamily="2" charset="0"/>
              </a:rPr>
              <a:t>Хирургические инфекции</a:t>
            </a:r>
          </a:p>
          <a:p>
            <a:pPr marL="273050" indent="-2730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4400" dirty="0">
                <a:latin typeface="Roboto" panose="02000000000000000000" pitchFamily="2" charset="0"/>
                <a:ea typeface="Roboto" panose="02000000000000000000" pitchFamily="2" charset="0"/>
              </a:rPr>
              <a:t>Урогенитальные инфекции</a:t>
            </a:r>
          </a:p>
          <a:p>
            <a:pPr marL="273050" indent="-2730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4400" dirty="0" err="1">
                <a:latin typeface="Roboto" panose="02000000000000000000" pitchFamily="2" charset="0"/>
                <a:ea typeface="Roboto" panose="02000000000000000000" pitchFamily="2" charset="0"/>
              </a:rPr>
              <a:t>Конъюктивит</a:t>
            </a:r>
            <a:endParaRPr lang="ru-RU" sz="4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73050" indent="-2730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4400" dirty="0">
                <a:latin typeface="Roboto" panose="02000000000000000000" pitchFamily="2" charset="0"/>
                <a:ea typeface="Roboto" panose="02000000000000000000" pitchFamily="2" charset="0"/>
              </a:rPr>
              <a:t>Гастроэнтероколит, холецистит</a:t>
            </a:r>
          </a:p>
          <a:p>
            <a:pPr marL="273050" indent="-2730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4400" dirty="0">
                <a:latin typeface="Roboto" panose="02000000000000000000" pitchFamily="2" charset="0"/>
                <a:ea typeface="Roboto" panose="02000000000000000000" pitchFamily="2" charset="0"/>
              </a:rPr>
              <a:t>Генерализованные септические заболевания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ru-RU" sz="44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ru-RU" sz="44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ru-RU" sz="4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endParaRPr lang="ru-RU" dirty="0">
              <a:latin typeface="Roboto" panose="02000000000000000000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F723BCA-CFFD-8A49-A665-BE9A375A8DC9}"/>
              </a:ext>
            </a:extLst>
          </p:cNvPr>
          <p:cNvSpPr/>
          <p:nvPr/>
        </p:nvSpPr>
        <p:spPr>
          <a:xfrm>
            <a:off x="968807" y="7120830"/>
            <a:ext cx="8821958" cy="338554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141288" indent="-130175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8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* 	А. И. Крюков, А. В. Гуров, Г. Н. Изотова, Е. Г. </a:t>
            </a:r>
            <a:r>
              <a:rPr lang="ru-RU" sz="8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Лапенко</a:t>
            </a:r>
            <a:r>
              <a:rPr lang="ru-RU" sz="8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Результаты проведенного наблюдательного (</a:t>
            </a:r>
            <a:r>
              <a:rPr lang="ru-RU" sz="8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неинтервенционного</a:t>
            </a:r>
            <a:r>
              <a:rPr lang="ru-RU" sz="8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) исследования «Анализ терапевтической эффективности препарата </a:t>
            </a:r>
            <a:r>
              <a:rPr lang="ru-RU" sz="8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пиобактериофаг</a:t>
            </a:r>
            <a:r>
              <a:rPr lang="ru-RU" sz="8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поливалентный (</a:t>
            </a:r>
            <a:r>
              <a:rPr lang="ru-RU" sz="800" i="1" dirty="0" err="1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Секстафаг</a:t>
            </a:r>
            <a:r>
              <a:rPr lang="ru-RU" sz="800" i="1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) при лечении острого гнойного синусита». Вестник оториноларингологии. 2019;84(5): 55-60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62EA39D-5E37-FB4E-8A9F-F3D3FDADB3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29" r="91384" b="55819"/>
          <a:stretch/>
        </p:blipFill>
        <p:spPr>
          <a:xfrm>
            <a:off x="0" y="-20320"/>
            <a:ext cx="473737" cy="920433"/>
          </a:xfrm>
          <a:prstGeom prst="rect">
            <a:avLst/>
          </a:prstGeom>
        </p:spPr>
      </p:pic>
      <p:sp>
        <p:nvSpPr>
          <p:cNvPr id="23" name="Объект 2">
            <a:extLst>
              <a:ext uri="{FF2B5EF4-FFF2-40B4-BE49-F238E27FC236}">
                <a16:creationId xmlns:a16="http://schemas.microsoft.com/office/drawing/2014/main" id="{4A073EC1-8E7F-DE4C-92B9-E05A84C5DE66}"/>
              </a:ext>
            </a:extLst>
          </p:cNvPr>
          <p:cNvSpPr txBox="1">
            <a:spLocks/>
          </p:cNvSpPr>
          <p:nvPr/>
        </p:nvSpPr>
        <p:spPr>
          <a:xfrm>
            <a:off x="5580998" y="2027981"/>
            <a:ext cx="5064775" cy="302466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6780">
              <a:spcBef>
                <a:spcPts val="300"/>
              </a:spcBef>
              <a:buNone/>
              <a:defRPr sz="1260">
                <a:latin typeface="Calibri"/>
                <a:ea typeface="Calibri"/>
                <a:cs typeface="Calibri"/>
                <a:sym typeface="Calibri"/>
              </a:defRPr>
            </a:pPr>
            <a:r>
              <a:rPr lang="ru-RU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"/>
              </a:rPr>
              <a:t>ИНТЕСТИ®-БАКТЕРИОФАГ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386" b="1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помощь при лечение и профилактике заболеваний ЖКТ, вызванных бактериями дизентерии, сальмонеллами, </a:t>
            </a:r>
            <a:r>
              <a:rPr lang="ru-RU" sz="1200" b="1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эшерихиями</a:t>
            </a: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коли, энтерококками, стафилококками, </a:t>
            </a:r>
            <a:r>
              <a:rPr lang="ru-RU" sz="1200" b="1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псевдоманас</a:t>
            </a: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lang="ru-RU" sz="1200" b="1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аэругиноза</a:t>
            </a: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или их сочетанием:</a:t>
            </a:r>
          </a:p>
          <a:p>
            <a:pPr marL="0" indent="0" defTabSz="906780">
              <a:spcBef>
                <a:spcPts val="300"/>
              </a:spcBef>
              <a:buNone/>
              <a:defRPr sz="1260">
                <a:latin typeface="Calibri"/>
                <a:ea typeface="Calibri"/>
                <a:cs typeface="Calibri"/>
                <a:sym typeface="Calibri"/>
              </a:defRPr>
            </a:pPr>
            <a:endParaRPr lang="ru-RU" sz="1100" dirty="0"/>
          </a:p>
          <a:p>
            <a:pPr marL="273050" indent="-2730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Бактериальная дизентерия</a:t>
            </a:r>
          </a:p>
          <a:p>
            <a:pPr marL="273050" indent="-2730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Сальмонеллез</a:t>
            </a:r>
          </a:p>
          <a:p>
            <a:pPr marL="273050" indent="-2730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Диспепсия</a:t>
            </a:r>
          </a:p>
          <a:p>
            <a:pPr marL="273050" indent="-2730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Дисбактериоз</a:t>
            </a:r>
          </a:p>
          <a:p>
            <a:pPr marL="273050" indent="-2730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defRPr sz="1386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Энтероколит, колит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ru-RU" sz="11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ru-RU" sz="11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endParaRPr lang="ru-RU" dirty="0">
              <a:latin typeface="Roboto" panose="02000000000000000000" pitchFamily="2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2F4D012-6474-5943-B32F-53A7B52A2E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697" r="43507"/>
          <a:stretch/>
        </p:blipFill>
        <p:spPr>
          <a:xfrm>
            <a:off x="9080123" y="3031435"/>
            <a:ext cx="1634711" cy="17449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C97A16-2665-4863-BE67-162678031E1E}"/>
              </a:ext>
            </a:extLst>
          </p:cNvPr>
          <p:cNvSpPr txBox="1"/>
          <p:nvPr/>
        </p:nvSpPr>
        <p:spPr>
          <a:xfrm>
            <a:off x="5498123" y="4665785"/>
            <a:ext cx="519369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sz="1100" b="1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Преимущества лекарственного   препарата </a:t>
            </a:r>
            <a:r>
              <a:rPr lang="ru-RU" sz="1100" b="1" dirty="0" err="1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Интести</a:t>
            </a:r>
            <a:r>
              <a:rPr lang="ru-RU" sz="1100" b="1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®-бактериофаг:</a:t>
            </a:r>
          </a:p>
          <a:p>
            <a:endParaRPr lang="ru-RU" sz="1100" b="1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  <a:p>
            <a:pPr marL="273050" indent="-273050" defTabSz="100794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Эффективен в отношении основных возбудителей заболеваний острых кишечных инфекций </a:t>
            </a:r>
            <a:b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</a:b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(дизентерия, сальмонеллез, энтероколит)</a:t>
            </a:r>
          </a:p>
          <a:p>
            <a:pPr marL="273050" indent="-273050" defTabSz="100794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Применяется для профилактики заболеваний в зонах природных бедствий и в очагах кишечных инфекций</a:t>
            </a:r>
          </a:p>
          <a:p>
            <a:pPr marL="273050" indent="-273050" defTabSz="100794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Подходит детям с рождения, беременным женщинам </a:t>
            </a:r>
            <a:b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</a:b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и пожилым людям</a:t>
            </a:r>
          </a:p>
          <a:p>
            <a:pPr marL="273050" indent="-273050" defTabSz="100794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Сочетается с другими препаратами, в том числе </a:t>
            </a:r>
            <a:b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</a:b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с антибиотиками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014E7A-950B-4447-8424-A50A6012164D}"/>
              </a:ext>
            </a:extLst>
          </p:cNvPr>
          <p:cNvSpPr/>
          <p:nvPr/>
        </p:nvSpPr>
        <p:spPr>
          <a:xfrm>
            <a:off x="968806" y="4945284"/>
            <a:ext cx="4377099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100" b="1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Преимущества лекарственного     препарата </a:t>
            </a:r>
            <a:r>
              <a:rPr lang="ru-RU" sz="1100" b="1" dirty="0" err="1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Секстафаг</a:t>
            </a:r>
            <a:r>
              <a:rPr lang="ru-RU" sz="1100" b="1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®:</a:t>
            </a:r>
          </a:p>
          <a:p>
            <a:pPr marL="171450" indent="-171450" defTabSz="1007943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Эффективен в отношении основных возбудителей заболеваний верхних дыхательных путей (воспаления </a:t>
            </a:r>
            <a:b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</a:b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пазух носа, отиты, тонзиллиты, фарингиты, ларингиты).</a:t>
            </a:r>
          </a:p>
          <a:p>
            <a:pPr marL="273050" indent="-273050" defTabSz="1007943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Подходит детям с рождения, беременным женщинам </a:t>
            </a:r>
            <a:b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</a:b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и пожилым людям.</a:t>
            </a:r>
          </a:p>
          <a:p>
            <a:pPr marL="273050" indent="-273050" defTabSz="1007943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Сочетается с другими препаратами, </a:t>
            </a:r>
            <a:b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</a:b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в том числе с антибиотиками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9C19A00-720C-42B9-B83F-5F333E9B8177}"/>
              </a:ext>
            </a:extLst>
          </p:cNvPr>
          <p:cNvSpPr/>
          <p:nvPr/>
        </p:nvSpPr>
        <p:spPr>
          <a:xfrm>
            <a:off x="0" y="6134680"/>
            <a:ext cx="816590" cy="1424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225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F920CE8-E764-FB48-B5ED-B49C734141D4}"/>
              </a:ext>
            </a:extLst>
          </p:cNvPr>
          <p:cNvSpPr/>
          <p:nvPr/>
        </p:nvSpPr>
        <p:spPr>
          <a:xfrm>
            <a:off x="0" y="3546475"/>
            <a:ext cx="4855734" cy="40132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2B660-73D1-1742-92ED-44D093AC2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БОТУЛИНИЧЕСКИЙ ТОКСИН ТИПА А (РЕЛАТОКС®)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12D142-14C6-DD43-9FE4-889806332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062" y="2012414"/>
            <a:ext cx="4417041" cy="4796544"/>
          </a:xfrm>
        </p:spPr>
        <p:txBody>
          <a:bodyPr>
            <a:normAutofit/>
          </a:bodyPr>
          <a:lstStyle/>
          <a:p>
            <a:pPr marL="0" indent="0">
              <a:lnSpc>
                <a:spcPct val="95000"/>
              </a:lnSpc>
              <a:spcAft>
                <a:spcPts val="400"/>
              </a:spcAft>
              <a:buClr>
                <a:srgbClr val="231F20"/>
              </a:buClr>
              <a:buNone/>
              <a:tabLst>
                <a:tab pos="241300" algn="l"/>
              </a:tabLst>
            </a:pPr>
            <a:r>
              <a:rPr lang="ru-RU" sz="1300" b="1" dirty="0">
                <a:solidFill>
                  <a:schemeClr val="accent6"/>
                </a:solidFill>
                <a:ea typeface="Roboto" panose="02000000000000000000" pitchFamily="2" charset="0"/>
              </a:rPr>
              <a:t>Первый российский </a:t>
            </a:r>
            <a:r>
              <a:rPr lang="ru-RU" sz="1300" b="1" dirty="0" err="1">
                <a:solidFill>
                  <a:schemeClr val="accent6"/>
                </a:solidFill>
                <a:ea typeface="Roboto" panose="02000000000000000000" pitchFamily="2" charset="0"/>
              </a:rPr>
              <a:t>ботулотоксин</a:t>
            </a:r>
            <a:r>
              <a:rPr lang="ru-RU" sz="1300" b="1" dirty="0">
                <a:solidFill>
                  <a:schemeClr val="accent6"/>
                </a:solidFill>
                <a:ea typeface="Roboto" panose="02000000000000000000" pitchFamily="2" charset="0"/>
              </a:rPr>
              <a:t> типа А, </a:t>
            </a:r>
            <a:br>
              <a:rPr lang="ru-RU" sz="1300" b="1" dirty="0">
                <a:solidFill>
                  <a:schemeClr val="accent6"/>
                </a:solidFill>
                <a:ea typeface="Roboto" panose="02000000000000000000" pitchFamily="2" charset="0"/>
              </a:rPr>
            </a:br>
            <a:r>
              <a:rPr lang="ru-RU" sz="1300" b="1" dirty="0">
                <a:solidFill>
                  <a:schemeClr val="accent6"/>
                </a:solidFill>
                <a:ea typeface="Roboto" panose="02000000000000000000" pitchFamily="2" charset="0"/>
              </a:rPr>
              <a:t>успешно применяемый в эстетической медицине, детской и взрослой неврологии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40B4F3-1C8A-7C4D-94BE-5D506D6DE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FF35CB-CA42-2748-9310-51C634389C26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BC7AA2-8F33-214C-AAF5-0F92FA571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41"/>
          <a:stretch/>
        </p:blipFill>
        <p:spPr>
          <a:xfrm>
            <a:off x="-9939" y="1260634"/>
            <a:ext cx="675894" cy="37846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93958797-7799-474F-9A6C-4DB1D8960B96}"/>
              </a:ext>
            </a:extLst>
          </p:cNvPr>
          <p:cNvSpPr txBox="1">
            <a:spLocks/>
          </p:cNvSpPr>
          <p:nvPr/>
        </p:nvSpPr>
        <p:spPr>
          <a:xfrm>
            <a:off x="5345113" y="1215331"/>
            <a:ext cx="4679951" cy="5907889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  <a:spcBef>
                <a:spcPts val="1000"/>
              </a:spcBef>
            </a:pPr>
            <a:r>
              <a:rPr lang="ru-RU" sz="26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1,6 МЛН ПАЦИЕНТОВ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231F20"/>
              </a:buClr>
              <a:buNone/>
              <a:tabLst>
                <a:tab pos="241300" algn="l"/>
              </a:tabLst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	получили </a:t>
            </a:r>
            <a:r>
              <a:rPr lang="ru-RU" sz="1300" dirty="0" err="1">
                <a:latin typeface="Roboto" panose="02000000000000000000" pitchFamily="2" charset="0"/>
                <a:ea typeface="Roboto" panose="02000000000000000000" pitchFamily="2" charset="0"/>
              </a:rPr>
              <a:t>ботулинотерапию</a:t>
            </a: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 препаратом </a:t>
            </a:r>
            <a:r>
              <a:rPr lang="ru-RU" sz="1300" dirty="0" err="1">
                <a:latin typeface="Roboto" panose="02000000000000000000" pitchFamily="2" charset="0"/>
                <a:ea typeface="Roboto" panose="02000000000000000000" pitchFamily="2" charset="0"/>
              </a:rPr>
              <a:t>Релатокс</a:t>
            </a:r>
            <a:endParaRPr lang="ru-RU" sz="1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95000"/>
              </a:lnSpc>
              <a:spcBef>
                <a:spcPts val="1000"/>
              </a:spcBef>
            </a:pPr>
            <a:r>
              <a:rPr lang="ru-RU" sz="26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6 500 ВРАЧЕЙ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231F20"/>
              </a:buClr>
              <a:buNone/>
              <a:tabLst>
                <a:tab pos="241300" algn="l"/>
              </a:tabLst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	используют </a:t>
            </a:r>
            <a:r>
              <a:rPr lang="ru-RU" sz="1300" dirty="0" err="1">
                <a:latin typeface="Roboto" panose="02000000000000000000" pitchFamily="2" charset="0"/>
                <a:ea typeface="Roboto" panose="02000000000000000000" pitchFamily="2" charset="0"/>
              </a:rPr>
              <a:t>Релатокс</a:t>
            </a: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 в своей повседневной практике</a:t>
            </a:r>
          </a:p>
          <a:p>
            <a:pPr>
              <a:lnSpc>
                <a:spcPct val="95000"/>
              </a:lnSpc>
              <a:spcBef>
                <a:spcPts val="1000"/>
              </a:spcBef>
            </a:pPr>
            <a:r>
              <a:rPr lang="ru-RU" sz="26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7 ЛЕТ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rgbClr val="231F20"/>
              </a:buClr>
              <a:buNone/>
              <a:tabLst>
                <a:tab pos="241300" algn="l"/>
              </a:tabLst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	успешного применения в эстетической косметологии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rgbClr val="231F20"/>
              </a:buClr>
              <a:buFont typeface="Arial" panose="020B0604020202020204" pitchFamily="34" charset="0"/>
              <a:buNone/>
              <a:tabLst>
                <a:tab pos="241300" algn="l"/>
              </a:tabLst>
            </a:pPr>
            <a:endParaRPr lang="ru-RU" sz="15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231F20"/>
              </a:buClr>
              <a:buNone/>
              <a:tabLst>
                <a:tab pos="241300" algn="l"/>
              </a:tabLst>
            </a:pPr>
            <a:r>
              <a:rPr lang="ru-RU" sz="1500" b="1" dirty="0">
                <a:latin typeface="Roboto" panose="02000000000000000000" pitchFamily="2" charset="0"/>
                <a:ea typeface="Roboto" panose="02000000000000000000" pitchFamily="2" charset="0"/>
              </a:rPr>
              <a:t>Преимущества лекарственного препарата </a:t>
            </a:r>
            <a:r>
              <a:rPr lang="ru-RU" sz="1500" b="1" dirty="0" err="1">
                <a:latin typeface="Roboto" panose="02000000000000000000" pitchFamily="2" charset="0"/>
                <a:ea typeface="Roboto" panose="02000000000000000000" pitchFamily="2" charset="0"/>
              </a:rPr>
              <a:t>Релатокс</a:t>
            </a:r>
            <a:r>
              <a:rPr lang="ru-RU" sz="1500" b="1" dirty="0"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  <a:p>
            <a:pPr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>
                <a:srgbClr val="231F20"/>
              </a:buClr>
              <a:tabLst>
                <a:tab pos="241300" algn="l"/>
              </a:tabLst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Эффективность, переносимость и безопасность,  </a:t>
            </a:r>
            <a:b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сопоставимые с импортными </a:t>
            </a:r>
            <a:r>
              <a:rPr lang="ru-RU" sz="1200" dirty="0" err="1">
                <a:latin typeface="Roboto" panose="02000000000000000000" pitchFamily="2" charset="0"/>
                <a:ea typeface="Roboto" panose="02000000000000000000" pitchFamily="2" charset="0"/>
              </a:rPr>
              <a:t>ботулотоксинами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>
                <a:srgbClr val="231F20"/>
              </a:buClr>
              <a:tabLst>
                <a:tab pos="241300" algn="l"/>
              </a:tabLst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Обладает продолжительным действием.</a:t>
            </a:r>
          </a:p>
          <a:p>
            <a:pPr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>
                <a:srgbClr val="231F20"/>
              </a:buClr>
              <a:tabLst>
                <a:tab pos="241300" algn="l"/>
              </a:tabLst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Высокий профиль безопасности </a:t>
            </a:r>
            <a:b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и </a:t>
            </a:r>
            <a:r>
              <a:rPr lang="ru-RU" sz="1200" dirty="0" err="1">
                <a:latin typeface="Roboto" panose="02000000000000000000" pitchFamily="2" charset="0"/>
                <a:ea typeface="Roboto" panose="02000000000000000000" pitchFamily="2" charset="0"/>
              </a:rPr>
              <a:t>гипоаллергенность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, обусловленные</a:t>
            </a:r>
            <a:b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 err="1">
                <a:latin typeface="Roboto" panose="02000000000000000000" pitchFamily="2" charset="0"/>
                <a:ea typeface="Roboto" panose="02000000000000000000" pitchFamily="2" charset="0"/>
              </a:rPr>
              <a:t>безальбуминовым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 стабилизирующим составом.</a:t>
            </a:r>
          </a:p>
          <a:p>
            <a:pPr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>
                <a:srgbClr val="231F20"/>
              </a:buClr>
              <a:tabLst>
                <a:tab pos="241300" algn="l"/>
              </a:tabLst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Полный  цикл  производства  в  Российской  Федерации,  обеспечивающий  стабильность поставок и доступного</a:t>
            </a:r>
            <a:b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ценового предложения.</a:t>
            </a:r>
          </a:p>
          <a:p>
            <a:pPr>
              <a:lnSpc>
                <a:spcPct val="105000"/>
              </a:lnSpc>
              <a:spcBef>
                <a:spcPts val="0"/>
              </a:spcBef>
              <a:buClr>
                <a:srgbClr val="231F20"/>
              </a:buClr>
              <a:tabLst>
                <a:tab pos="241300" algn="l"/>
              </a:tabLst>
            </a:pPr>
            <a:endParaRPr lang="ru-RU" sz="1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231F20"/>
              </a:buClr>
              <a:buNone/>
              <a:tabLst>
                <a:tab pos="241300" algn="l"/>
              </a:tabLst>
            </a:pPr>
            <a:r>
              <a:rPr lang="ru-RU" sz="1500" b="1" dirty="0">
                <a:latin typeface="Roboto" panose="02000000000000000000" pitchFamily="2" charset="0"/>
                <a:ea typeface="Roboto" panose="02000000000000000000" pitchFamily="2" charset="0"/>
              </a:rPr>
              <a:t>Компания проводит клинические исследования </a:t>
            </a:r>
            <a:br>
              <a:rPr lang="ru-RU" sz="15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500" b="1" dirty="0">
                <a:latin typeface="Roboto" panose="02000000000000000000" pitchFamily="2" charset="0"/>
                <a:ea typeface="Roboto" panose="02000000000000000000" pitchFamily="2" charset="0"/>
              </a:rPr>
              <a:t>для расширения показаний:</a:t>
            </a:r>
          </a:p>
          <a:p>
            <a:pPr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>
                <a:srgbClr val="231F20"/>
              </a:buClr>
              <a:tabLst>
                <a:tab pos="241300" algn="l"/>
              </a:tabLst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Фокальная </a:t>
            </a:r>
            <a:r>
              <a:rPr lang="ru-RU" sz="1200" dirty="0" err="1">
                <a:latin typeface="Roboto" panose="02000000000000000000" pitchFamily="2" charset="0"/>
                <a:ea typeface="Roboto" panose="02000000000000000000" pitchFamily="2" charset="0"/>
              </a:rPr>
              <a:t>спастичность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 нижней/верхней конечности</a:t>
            </a:r>
          </a:p>
          <a:p>
            <a:pPr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>
                <a:srgbClr val="231F20"/>
              </a:buClr>
              <a:tabLst>
                <a:tab pos="241300" algn="l"/>
              </a:tabLst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Хроническая мигрень</a:t>
            </a:r>
          </a:p>
          <a:p>
            <a:pPr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>
                <a:srgbClr val="231F20"/>
              </a:buClr>
              <a:tabLst>
                <a:tab pos="241300" algn="l"/>
              </a:tabLst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Цервикальной дистонии (спастической кривошеи)</a:t>
            </a:r>
          </a:p>
          <a:p>
            <a:pPr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>
                <a:srgbClr val="231F20"/>
              </a:buClr>
              <a:tabLst>
                <a:tab pos="241300" algn="l"/>
              </a:tabLst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Морщины шеи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F72796-94E8-EB4C-9D39-656D2B0B9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1" t="11601" r="91384" b="55819"/>
          <a:stretch/>
        </p:blipFill>
        <p:spPr>
          <a:xfrm>
            <a:off x="-9938" y="-9939"/>
            <a:ext cx="483676" cy="91005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271DE2D-3C15-9E43-AFCC-4094DDEC07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384" b="-407"/>
          <a:stretch/>
        </p:blipFill>
        <p:spPr>
          <a:xfrm>
            <a:off x="10218074" y="3546475"/>
            <a:ext cx="473739" cy="2804621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52E87DA-6A14-6E4C-ACC2-F461083F7A7D}"/>
              </a:ext>
            </a:extLst>
          </p:cNvPr>
          <p:cNvSpPr/>
          <p:nvPr/>
        </p:nvSpPr>
        <p:spPr>
          <a:xfrm>
            <a:off x="10213061" y="1323311"/>
            <a:ext cx="473739" cy="22231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7F28C8B-9C39-9041-A73D-1F210C928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2" t="52214" r="91384" b="-407"/>
          <a:stretch/>
        </p:blipFill>
        <p:spPr>
          <a:xfrm>
            <a:off x="10210800" y="-10160"/>
            <a:ext cx="481013" cy="13461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52" y="2701569"/>
            <a:ext cx="3124885" cy="46873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259E73E-6D1D-4E87-9E04-74E285EC98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536" y="40175"/>
            <a:ext cx="1780266" cy="147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11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D637545-BD60-A442-8693-1ACA07AD02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49054"/>
          <a:stretch/>
        </p:blipFill>
        <p:spPr>
          <a:xfrm>
            <a:off x="9774238" y="1"/>
            <a:ext cx="917575" cy="1841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2B660-73D1-1742-92ED-44D093AC2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74" y="470274"/>
            <a:ext cx="8328026" cy="105320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АЛЛЕРГЕНЫ </a:t>
            </a:r>
            <a:b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И АЛЛЕРГОИДЫ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12D142-14C6-DD43-9FE4-889806332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575" y="1462487"/>
            <a:ext cx="5241926" cy="85927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АО «НПО «</a:t>
            </a:r>
            <a:r>
              <a:rPr lang="ru-RU" sz="1300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Микроген</a:t>
            </a:r>
            <a:r>
              <a:rPr lang="ru-RU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— единственный в РФ </a:t>
            </a:r>
            <a:br>
              <a:rPr lang="ru-RU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производитель диагностических и лечебных </a:t>
            </a:r>
            <a:br>
              <a:rPr lang="ru-RU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аллергенов и </a:t>
            </a:r>
            <a:r>
              <a:rPr lang="ru-RU" sz="1300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аллергоидов</a:t>
            </a:r>
            <a:endParaRPr lang="ru-RU" sz="1300" b="1" dirty="0">
              <a:solidFill>
                <a:schemeClr val="accent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40B4F3-1C8A-7C4D-94BE-5D506D6DE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FF35CB-CA42-2748-9310-51C634389C26}" type="slidenum">
              <a:rPr lang="ru-RU" smtClean="0">
                <a:latin typeface="Roboto" panose="02000000000000000000" pitchFamily="2" charset="0"/>
                <a:ea typeface="Roboto" panose="02000000000000000000" pitchFamily="2" charset="0"/>
              </a:rPr>
              <a:pPr/>
              <a:t>19</a:t>
            </a:fld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BC7AA2-8F33-214C-AAF5-0F92FA571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196"/>
          <a:stretch/>
        </p:blipFill>
        <p:spPr>
          <a:xfrm>
            <a:off x="3833019" y="-9940"/>
            <a:ext cx="3784600" cy="900873"/>
          </a:xfrm>
          <a:prstGeom prst="rect">
            <a:avLst/>
          </a:prstGeom>
        </p:spPr>
      </p:pic>
      <p:sp>
        <p:nvSpPr>
          <p:cNvPr id="18" name="Объект 2">
            <a:extLst>
              <a:ext uri="{FF2B5EF4-FFF2-40B4-BE49-F238E27FC236}">
                <a16:creationId xmlns:a16="http://schemas.microsoft.com/office/drawing/2014/main" id="{6C646E17-248B-1A49-BEE7-99731BA76465}"/>
              </a:ext>
            </a:extLst>
          </p:cNvPr>
          <p:cNvSpPr txBox="1">
            <a:spLocks/>
          </p:cNvSpPr>
          <p:nvPr/>
        </p:nvSpPr>
        <p:spPr>
          <a:xfrm>
            <a:off x="917575" y="2295602"/>
            <a:ext cx="4427538" cy="536249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ШИРОКИЙ СПЕКТР АЛЛЕРГЕНОВ </a:t>
            </a:r>
            <a:br>
              <a:rPr lang="ru-RU" sz="18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sz="18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ДЛЯ ДИАГНОСТИКИ И ПРОВЕДЕНИЯ АСИТ:</a:t>
            </a:r>
          </a:p>
          <a:p>
            <a:pPr marL="273050" indent="-273050"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Пыльцевые аллергены</a:t>
            </a:r>
          </a:p>
          <a:p>
            <a:pPr marL="273050" indent="-273050"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Пищевые аллергены</a:t>
            </a:r>
          </a:p>
          <a:p>
            <a:pPr marL="273050" indent="-273050">
              <a:lnSpc>
                <a:spcPct val="100000"/>
              </a:lnSpc>
              <a:spcBef>
                <a:spcPts val="0"/>
              </a:spcBef>
            </a:pPr>
            <a:r>
              <a:rPr lang="ru-RU" sz="1100" dirty="0" err="1">
                <a:latin typeface="Roboto" panose="02000000000000000000" pitchFamily="2" charset="0"/>
                <a:ea typeface="Roboto" panose="02000000000000000000" pitchFamily="2" charset="0"/>
              </a:rPr>
              <a:t>Эпидермальные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 аллергены</a:t>
            </a:r>
          </a:p>
          <a:p>
            <a:pPr marL="273050" indent="-273050"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Клещевые аллергены</a:t>
            </a:r>
          </a:p>
          <a:p>
            <a:pPr marL="0" marR="69786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8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АСИТ (АЛЕРГЕН-СПЕЦИФИЧЕСКАЯ ИММУНОТЕРАПИЯ)</a:t>
            </a:r>
            <a:br>
              <a:rPr lang="ru-RU" sz="20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— единственный патогенетический </a:t>
            </a:r>
            <a:b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способ лечения аллергии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</a:rPr>
              <a:t>Преимущества АСИТ :</a:t>
            </a:r>
          </a:p>
          <a:p>
            <a:pPr marL="273050" marR="5080" indent="-273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1F20"/>
              </a:buClr>
              <a:tabLst>
                <a:tab pos="243840" algn="l"/>
              </a:tabLst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сохранение длительной ремиссии после</a:t>
            </a:r>
            <a:b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завершения курса лечения АСИТ;</a:t>
            </a:r>
          </a:p>
          <a:p>
            <a:pPr marL="273050" marR="5080" indent="-273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1F20"/>
              </a:buClr>
              <a:tabLst>
                <a:tab pos="243840" algn="l"/>
              </a:tabLst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профилактика перехода более легких  клинических  проявлений аллергии (например, ринит) </a:t>
            </a:r>
            <a:b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в более тяжелые (бронхиальная астма);</a:t>
            </a:r>
          </a:p>
          <a:p>
            <a:pPr marL="273050" marR="5080" indent="-273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1F20"/>
              </a:buClr>
              <a:tabLst>
                <a:tab pos="243840" algn="l"/>
              </a:tabLst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уменьшение потребности в симптоматическом </a:t>
            </a:r>
            <a:b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лечении  аллергии уже после 1–2 лет терапии;</a:t>
            </a:r>
          </a:p>
          <a:p>
            <a:pPr marL="273050" indent="-273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1F20"/>
              </a:buClr>
              <a:tabLst>
                <a:tab pos="243840" algn="l"/>
              </a:tabLst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предупреждение </a:t>
            </a:r>
            <a:r>
              <a:rPr lang="ru-RU" sz="1100" dirty="0" err="1">
                <a:latin typeface="Roboto" panose="02000000000000000000" pitchFamily="2" charset="0"/>
                <a:ea typeface="Roboto" panose="02000000000000000000" pitchFamily="2" charset="0"/>
              </a:rPr>
              <a:t>полисенсибилизации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к другим аллергенам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62EA39D-5E37-FB4E-8A9F-F3D3FDADB3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1384" b="55819"/>
          <a:stretch/>
        </p:blipFill>
        <p:spPr>
          <a:xfrm>
            <a:off x="-2" y="-9939"/>
            <a:ext cx="473739" cy="1234093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E6595CB-FF38-104E-AF1A-92CA963B1D02}"/>
              </a:ext>
            </a:extLst>
          </p:cNvPr>
          <p:cNvSpPr/>
          <p:nvPr/>
        </p:nvSpPr>
        <p:spPr>
          <a:xfrm>
            <a:off x="5345906" y="470274"/>
            <a:ext cx="5345907" cy="61892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79C30F24-9F8A-114F-B288-2BA662DBEE49}"/>
              </a:ext>
            </a:extLst>
          </p:cNvPr>
          <p:cNvSpPr txBox="1">
            <a:spLocks/>
          </p:cNvSpPr>
          <p:nvPr/>
        </p:nvSpPr>
        <p:spPr>
          <a:xfrm>
            <a:off x="5866607" y="1449787"/>
            <a:ext cx="4134786" cy="520977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  <a:tabLst>
                <a:tab pos="241300" algn="l"/>
              </a:tabLst>
            </a:pPr>
            <a: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 настоящее  время  производимые  </a:t>
            </a:r>
            <a:b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АО  «НПО «</a:t>
            </a:r>
            <a:r>
              <a:rPr lang="ru-RU" sz="1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Микроген</a:t>
            </a:r>
            <a: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аллергены и </a:t>
            </a:r>
            <a:r>
              <a:rPr lang="ru-RU" sz="13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аллергоиды</a:t>
            </a:r>
            <a: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используются в первую очередь для диагностики.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  <a:tabLst>
                <a:tab pos="241300" algn="l"/>
              </a:tabLst>
            </a:pPr>
            <a: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целях развития рыночного потенциала аллергенов в сегменте АСИТ (аллерген-специфической иммунотерапии) перспективными направлениями  развития производства являются: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tabLst>
                <a:tab pos="241300" algn="l"/>
              </a:tabLst>
            </a:pPr>
            <a: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приведение препаратов пыльцевых аллергенов </a:t>
            </a:r>
            <a:b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соответствие с требованиями Государственной Фармакопеи </a:t>
            </a:r>
            <a:r>
              <a:rPr lang="en-US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XIV </a:t>
            </a:r>
            <a: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издания;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tabLst>
                <a:tab pos="241300" algn="l"/>
              </a:tabLst>
            </a:pPr>
            <a: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изготовление и аттестация стандартных образцов (СО) предприятия препаратов пыльцевых аллергенов;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tabLst>
                <a:tab pos="241300" algn="l"/>
              </a:tabLst>
            </a:pPr>
            <a: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внедрение новых методов контроля с целью стандартизации аллергенных препаратов </a:t>
            </a:r>
            <a:b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 составу и аллергенной активности;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tabLst>
                <a:tab pos="241300" algn="l"/>
              </a:tabLst>
            </a:pPr>
            <a: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исключение проведения испытаний на людях </a:t>
            </a:r>
            <a:b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при оценке качества и выпуске в лечебную сеть (выполнение требований закона № 61-ФЗ </a:t>
            </a:r>
            <a:b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«Об обращении лекарственных средств»)</a:t>
            </a:r>
            <a:endParaRPr lang="en-US" sz="1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B993B36-860A-A44D-BF59-D3AB06263F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062" r="12196"/>
          <a:stretch/>
        </p:blipFill>
        <p:spPr>
          <a:xfrm>
            <a:off x="5866607" y="-9939"/>
            <a:ext cx="4827897" cy="11714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5CFA35F-688C-4B4D-B574-C5373FBE9F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070" r="75765"/>
          <a:stretch/>
        </p:blipFill>
        <p:spPr>
          <a:xfrm>
            <a:off x="9862694" y="5572962"/>
            <a:ext cx="920266" cy="79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1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94691F87-B87F-5D48-BD85-4DE32E61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173" y="1566124"/>
            <a:ext cx="4176713" cy="1203085"/>
          </a:xfrm>
        </p:spPr>
        <p:txBody>
          <a:bodyPr>
            <a:normAutofit/>
          </a:bodyPr>
          <a:lstStyle/>
          <a:p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Загорский</a:t>
            </a:r>
            <a:b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Андрей Юрьевич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502CCFFD-9285-6A4F-97FA-86AC39702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80198" y="6871588"/>
            <a:ext cx="485258" cy="402483"/>
          </a:xfrm>
        </p:spPr>
        <p:txBody>
          <a:bodyPr/>
          <a:lstStyle/>
          <a:p>
            <a:pPr algn="ctr"/>
            <a:fld id="{0AFF35CB-CA42-2748-9310-51C634389C26}" type="slidenum">
              <a:rPr lang="ru-RU" smtClean="0">
                <a:latin typeface="Roboto" panose="02000000000000000000" pitchFamily="2" charset="0"/>
                <a:ea typeface="Roboto" panose="02000000000000000000" pitchFamily="2" charset="0"/>
              </a:rPr>
              <a:pPr algn="ctr"/>
              <a:t>2</a:t>
            </a:fld>
            <a:endParaRPr lang="ru-RU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866BF5A-FB39-1C4A-AD40-F942A34F2DF0}"/>
              </a:ext>
            </a:extLst>
          </p:cNvPr>
          <p:cNvSpPr/>
          <p:nvPr/>
        </p:nvSpPr>
        <p:spPr>
          <a:xfrm>
            <a:off x="7698092" y="0"/>
            <a:ext cx="2993721" cy="37798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51084B-053B-0E42-915F-692D36A32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064" r="7483"/>
          <a:stretch/>
        </p:blipFill>
        <p:spPr>
          <a:xfrm>
            <a:off x="5597525" y="-9940"/>
            <a:ext cx="5087040" cy="9199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CE385B3-6426-AB48-9F2D-A7BD413A96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3" r="3777"/>
          <a:stretch/>
        </p:blipFill>
        <p:spPr>
          <a:xfrm>
            <a:off x="5610527" y="1566267"/>
            <a:ext cx="4163712" cy="44916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B722FA3-DB80-4347-B42D-8B49D6959C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971" t="5779" b="56666"/>
          <a:stretch/>
        </p:blipFill>
        <p:spPr>
          <a:xfrm>
            <a:off x="-9939" y="-9939"/>
            <a:ext cx="1325694" cy="1421296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98A2DE79-E21F-B44D-8238-3BBE79D05990}"/>
              </a:ext>
            </a:extLst>
          </p:cNvPr>
          <p:cNvSpPr txBox="1">
            <a:spLocks/>
          </p:cNvSpPr>
          <p:nvPr/>
        </p:nvSpPr>
        <p:spPr>
          <a:xfrm>
            <a:off x="937173" y="3423392"/>
            <a:ext cx="4176714" cy="332828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АО «НПО «</a:t>
            </a:r>
            <a:r>
              <a:rPr lang="ru-RU" sz="1400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Микроген</a:t>
            </a:r>
            <a:r>
              <a:rPr lang="ru-RU" sz="14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— это ключевой </a:t>
            </a:r>
            <a:b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центр компетенций в области разработки </a:t>
            </a:r>
            <a:b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и производства  российских </a:t>
            </a:r>
            <a:r>
              <a:rPr lang="ru-RU" sz="1400" dirty="0" err="1">
                <a:latin typeface="Roboto" panose="02000000000000000000" pitchFamily="2" charset="0"/>
                <a:ea typeface="Roboto" panose="02000000000000000000" pitchFamily="2" charset="0"/>
              </a:rPr>
              <a:t>иммуно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-биологических препаратов, стоящий </a:t>
            </a:r>
            <a:b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у истоков  развития  биофармацевтических  технологий в нашей стране и создающий инновации сегодня.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Нашей важнейшей задачей является развитие  портфеля препаратов, соответствующих потребностям современного российского  </a:t>
            </a:r>
            <a:r>
              <a:rPr lang="ru-RU" sz="14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здравоохранения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 для защиты здоровья граждан.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DA2C8072-8B1D-F34B-A4CB-4AB4A58672FA}"/>
              </a:ext>
            </a:extLst>
          </p:cNvPr>
          <p:cNvSpPr txBox="1">
            <a:spLocks/>
          </p:cNvSpPr>
          <p:nvPr/>
        </p:nvSpPr>
        <p:spPr>
          <a:xfrm>
            <a:off x="937173" y="2678986"/>
            <a:ext cx="4176714" cy="109800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Генеральный директор АО «</a:t>
            </a:r>
            <a:r>
              <a:rPr lang="ru-RU" sz="1200" dirty="0" err="1">
                <a:latin typeface="Roboto" panose="02000000000000000000" pitchFamily="2" charset="0"/>
                <a:ea typeface="Roboto" panose="02000000000000000000" pitchFamily="2" charset="0"/>
              </a:rPr>
              <a:t>Нацимбио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» – </a:t>
            </a:r>
            <a:b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управляющей организации АО «НПО «</a:t>
            </a:r>
            <a:r>
              <a:rPr lang="ru-RU" sz="1200" dirty="0" err="1">
                <a:latin typeface="Roboto" panose="02000000000000000000" pitchFamily="2" charset="0"/>
                <a:ea typeface="Roboto" panose="02000000000000000000" pitchFamily="2" charset="0"/>
              </a:rPr>
              <a:t>Микроген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»</a:t>
            </a:r>
          </a:p>
        </p:txBody>
      </p:sp>
      <p:sp>
        <p:nvSpPr>
          <p:cNvPr id="17" name="Заголовок 8">
            <a:extLst>
              <a:ext uri="{FF2B5EF4-FFF2-40B4-BE49-F238E27FC236}">
                <a16:creationId xmlns:a16="http://schemas.microsoft.com/office/drawing/2014/main" id="{EDCA1B85-792A-B94E-B09E-DA8C1B0BF92E}"/>
              </a:ext>
            </a:extLst>
          </p:cNvPr>
          <p:cNvSpPr txBox="1">
            <a:spLocks/>
          </p:cNvSpPr>
          <p:nvPr/>
        </p:nvSpPr>
        <p:spPr>
          <a:xfrm>
            <a:off x="473738" y="2941757"/>
            <a:ext cx="983066" cy="1203085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HeliosCond" panose="020B0500000000000000" pitchFamily="34" charset="0"/>
                <a:ea typeface="+mj-ea"/>
                <a:cs typeface="Helios" pitchFamily="82" charset="0"/>
              </a:defRPr>
            </a:lvl1pPr>
          </a:lstStyle>
          <a:p>
            <a:r>
              <a:rPr lang="ru-RU" sz="7200" dirty="0">
                <a:solidFill>
                  <a:schemeClr val="accent6"/>
                </a:solidFill>
                <a:latin typeface="Roboto Condensed" panose="02000000000000000000" pitchFamily="2" charset="0"/>
                <a:cs typeface="Adobe Devanagari" panose="02040503050201020203" pitchFamily="18" charset="0"/>
              </a:rPr>
              <a:t>«</a:t>
            </a:r>
          </a:p>
        </p:txBody>
      </p:sp>
      <p:sp>
        <p:nvSpPr>
          <p:cNvPr id="19" name="Заголовок 8">
            <a:extLst>
              <a:ext uri="{FF2B5EF4-FFF2-40B4-BE49-F238E27FC236}">
                <a16:creationId xmlns:a16="http://schemas.microsoft.com/office/drawing/2014/main" id="{7C3AA4DD-9778-AF40-85B1-D83D46DBB788}"/>
              </a:ext>
            </a:extLst>
          </p:cNvPr>
          <p:cNvSpPr txBox="1">
            <a:spLocks/>
          </p:cNvSpPr>
          <p:nvPr/>
        </p:nvSpPr>
        <p:spPr>
          <a:xfrm>
            <a:off x="5026688" y="5205416"/>
            <a:ext cx="485258" cy="1203085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HeliosCond" panose="020B0500000000000000" pitchFamily="34" charset="0"/>
                <a:ea typeface="+mj-ea"/>
                <a:cs typeface="Helios" pitchFamily="82" charset="0"/>
              </a:defRPr>
            </a:lvl1pPr>
          </a:lstStyle>
          <a:p>
            <a:r>
              <a:rPr lang="ru-RU" sz="7200" dirty="0">
                <a:solidFill>
                  <a:schemeClr val="accent6"/>
                </a:solidFill>
                <a:latin typeface="Roboto Condensed" panose="02000000000000000000" pitchFamily="2" charset="0"/>
                <a:cs typeface="Adobe Devanagari" panose="02040503050201020203" pitchFamily="18" charset="0"/>
              </a:rPr>
              <a:t>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CBA9FB7-E545-DF40-85FE-6E7B384B0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1384" b="55819"/>
          <a:stretch/>
        </p:blipFill>
        <p:spPr>
          <a:xfrm>
            <a:off x="-2" y="1535115"/>
            <a:ext cx="473739" cy="123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76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AE73B82-BD7A-F849-88D9-ED1FE792EC0A}"/>
              </a:ext>
            </a:extLst>
          </p:cNvPr>
          <p:cNvSpPr/>
          <p:nvPr/>
        </p:nvSpPr>
        <p:spPr>
          <a:xfrm>
            <a:off x="-1" y="0"/>
            <a:ext cx="5797359" cy="7559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2B660-73D1-1742-92ED-44D093AC2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78" y="1651100"/>
            <a:ext cx="4061555" cy="158234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МЕРОПРИЯТИЯ </a:t>
            </a:r>
            <a:br>
              <a:rPr lang="ru-RU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 ДОСТИЖЕНИЯ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12D142-14C6-DD43-9FE4-889806332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8814" y="683773"/>
            <a:ext cx="3485094" cy="96732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984250" algn="l"/>
              </a:tabLst>
            </a:pPr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</a:rPr>
              <a:t>Наряду с исследовательской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984250" algn="l"/>
              </a:tabLst>
            </a:pPr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</a:rPr>
              <a:t>и производственной деятельностью,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984250" algn="l"/>
              </a:tabLst>
            </a:pPr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</a:rPr>
              <a:t>АО «НПО «</a:t>
            </a:r>
            <a:r>
              <a:rPr lang="ru-RU" sz="1400" b="1" dirty="0" err="1">
                <a:latin typeface="Roboto" panose="02000000000000000000" pitchFamily="2" charset="0"/>
                <a:ea typeface="Roboto" panose="02000000000000000000" pitchFamily="2" charset="0"/>
              </a:rPr>
              <a:t>Микроген</a:t>
            </a:r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</a:rPr>
              <a:t>» активно реализует просветительские и образовательные проекты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40B4F3-1C8A-7C4D-94BE-5D506D6DE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FF35CB-CA42-2748-9310-51C634389C26}" type="slidenum">
              <a:rPr lang="ru-RU" smtClean="0">
                <a:latin typeface="Roboto" panose="02000000000000000000" pitchFamily="2" charset="0"/>
                <a:ea typeface="Roboto" panose="02000000000000000000" pitchFamily="2" charset="0"/>
              </a:rPr>
              <a:pPr/>
              <a:t>20</a:t>
            </a:fld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6C646E17-248B-1A49-BEE7-99731BA76465}"/>
              </a:ext>
            </a:extLst>
          </p:cNvPr>
          <p:cNvSpPr txBox="1">
            <a:spLocks/>
          </p:cNvSpPr>
          <p:nvPr/>
        </p:nvSpPr>
        <p:spPr>
          <a:xfrm>
            <a:off x="901049" y="3347928"/>
            <a:ext cx="4193239" cy="16812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Более 220 обучающих</a:t>
            </a:r>
            <a:b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мероприятий в год: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вебинары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семинары, круглые столы , ФУВ</a:t>
            </a:r>
          </a:p>
          <a:p>
            <a:pPr marL="0" indent="0">
              <a:lnSpc>
                <a:spcPct val="100000"/>
              </a:lnSpc>
              <a:buNone/>
            </a:pP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047B580-AF99-5E49-8655-827C81D6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45" b="22990"/>
          <a:stretch/>
        </p:blipFill>
        <p:spPr>
          <a:xfrm>
            <a:off x="-9939" y="5392474"/>
            <a:ext cx="4914728" cy="217120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0816443-A6EC-6F4D-B879-AE183EDF54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64" t="11834" b="30583"/>
          <a:stretch/>
        </p:blipFill>
        <p:spPr>
          <a:xfrm>
            <a:off x="-9940" y="1"/>
            <a:ext cx="2077279" cy="1906654"/>
          </a:xfrm>
          <a:prstGeom prst="rect">
            <a:avLst/>
          </a:prstGeom>
        </p:spPr>
      </p:pic>
      <p:sp>
        <p:nvSpPr>
          <p:cNvPr id="21" name="Объект 2">
            <a:extLst>
              <a:ext uri="{FF2B5EF4-FFF2-40B4-BE49-F238E27FC236}">
                <a16:creationId xmlns:a16="http://schemas.microsoft.com/office/drawing/2014/main" id="{3FFCBA31-E857-AF47-9392-45735680F2F4}"/>
              </a:ext>
            </a:extLst>
          </p:cNvPr>
          <p:cNvSpPr txBox="1">
            <a:spLocks/>
          </p:cNvSpPr>
          <p:nvPr/>
        </p:nvSpPr>
        <p:spPr>
          <a:xfrm>
            <a:off x="6685110" y="2081303"/>
            <a:ext cx="4193239" cy="97271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Более 150 мастер-классов в год</a:t>
            </a:r>
            <a:endParaRPr lang="en-US" b="1" dirty="0">
              <a:solidFill>
                <a:schemeClr val="accent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в области эстетической медицины </a:t>
            </a:r>
            <a:b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и неврологии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97F7F395-F0E8-0E4B-9AD7-EE7648B8AFC1}"/>
              </a:ext>
            </a:extLst>
          </p:cNvPr>
          <p:cNvSpPr txBox="1">
            <a:spLocks/>
          </p:cNvSpPr>
          <p:nvPr/>
        </p:nvSpPr>
        <p:spPr>
          <a:xfrm>
            <a:off x="6678814" y="2872163"/>
            <a:ext cx="4199535" cy="69886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Охват 30 городов России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307998C1-345F-CA48-8B85-B5B16AC0B2F7}"/>
              </a:ext>
            </a:extLst>
          </p:cNvPr>
          <p:cNvSpPr txBox="1">
            <a:spLocks/>
          </p:cNvSpPr>
          <p:nvPr/>
        </p:nvSpPr>
        <p:spPr>
          <a:xfrm>
            <a:off x="6685110" y="3233447"/>
            <a:ext cx="4193239" cy="82692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Аудитория 16 000 врачей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C9E12226-6DD8-E541-8290-A84D2CF47717}"/>
              </a:ext>
            </a:extLst>
          </p:cNvPr>
          <p:cNvSpPr txBox="1">
            <a:spLocks/>
          </p:cNvSpPr>
          <p:nvPr/>
        </p:nvSpPr>
        <p:spPr>
          <a:xfrm>
            <a:off x="6685110" y="4183442"/>
            <a:ext cx="4193239" cy="143792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Участие в специализированных  </a:t>
            </a:r>
            <a:b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конференциях и конгрессах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ru-RU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46+ федеральных мероприятий в год</a:t>
            </a:r>
            <a:r>
              <a:rPr lang="ru-RU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по направлениям: инфекционные </a:t>
            </a:r>
            <a:b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болезни, эпидемиология, ЛОР, урология, </a:t>
            </a:r>
            <a:b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гинекология, гастроэнтерология, хирургия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CFDC8257-9E76-5A4E-A51D-9745A59B0647}"/>
              </a:ext>
            </a:extLst>
          </p:cNvPr>
          <p:cNvSpPr txBox="1">
            <a:spLocks/>
          </p:cNvSpPr>
          <p:nvPr/>
        </p:nvSpPr>
        <p:spPr>
          <a:xfrm>
            <a:off x="6685110" y="5651185"/>
            <a:ext cx="4193239" cy="61120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57+ мероприятий в области </a:t>
            </a:r>
            <a:br>
              <a:rPr lang="en-US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b="1" dirty="0" err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ботулинотерапии</a:t>
            </a:r>
            <a:endParaRPr lang="en-US" b="1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>
              <a:solidFill>
                <a:schemeClr val="accent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ACE77A9-F509-AF43-9942-59E420D0A85A}"/>
              </a:ext>
            </a:extLst>
          </p:cNvPr>
          <p:cNvSpPr/>
          <p:nvPr/>
        </p:nvSpPr>
        <p:spPr>
          <a:xfrm>
            <a:off x="6685111" y="6419625"/>
            <a:ext cx="3089128" cy="58477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1007943"/>
            <a:r>
              <a:rPr lang="ru-RU" sz="1600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17+ мероприятий </a:t>
            </a:r>
            <a:br>
              <a:rPr lang="en-US" sz="1600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</a:br>
            <a:r>
              <a:rPr lang="ru-RU" sz="1600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по вакцинопрофилактике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678814" y="552242"/>
            <a:ext cx="3095424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685111" y="1901872"/>
            <a:ext cx="3095424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373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E6595CB-FF38-104E-AF1A-92CA963B1D02}"/>
              </a:ext>
            </a:extLst>
          </p:cNvPr>
          <p:cNvSpPr/>
          <p:nvPr/>
        </p:nvSpPr>
        <p:spPr>
          <a:xfrm>
            <a:off x="4904646" y="-9940"/>
            <a:ext cx="5787168" cy="7653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40B4F3-1C8A-7C4D-94BE-5D506D6DE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FF35CB-CA42-2748-9310-51C634389C26}" type="slidenum">
              <a:rPr lang="ru-RU" smtClean="0">
                <a:latin typeface="Roboto" panose="02000000000000000000" pitchFamily="2" charset="0"/>
                <a:ea typeface="Roboto" panose="02000000000000000000" pitchFamily="2" charset="0"/>
              </a:rPr>
              <a:pPr/>
              <a:t>21</a:t>
            </a:fld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Объект 14">
            <a:extLst>
              <a:ext uri="{FF2B5EF4-FFF2-40B4-BE49-F238E27FC236}">
                <a16:creationId xmlns:a16="http://schemas.microsoft.com/office/drawing/2014/main" id="{31412F04-69BC-5D4D-850E-B71F06363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7799" y="1453020"/>
            <a:ext cx="3956439" cy="53559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АО «НПО «</a:t>
            </a:r>
            <a:r>
              <a:rPr lang="ru-RU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Микроген</a:t>
            </a: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награжден за развитие отечественного фармацевтического производства </a:t>
            </a:r>
            <a:br>
              <a:rPr lang="en-US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области фармацевтики и медицины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Лауреат премии </a:t>
            </a:r>
            <a:r>
              <a:rPr lang="ru-RU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«Время Инноваций-2018»</a:t>
            </a: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en-US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разработку пятикомпонентных вакцин 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Лауреат Национальной премии в области </a:t>
            </a:r>
            <a:r>
              <a:rPr lang="ru-RU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импортозамещения</a:t>
            </a: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«Приоритет - 2018»</a:t>
            </a: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— </a:t>
            </a:r>
            <a:br>
              <a:rPr lang="en-US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первый российский </a:t>
            </a:r>
            <a:r>
              <a:rPr lang="ru-RU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ботулотоксин</a:t>
            </a: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Релатокс</a:t>
            </a: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 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АО «НПО «</a:t>
            </a:r>
            <a:r>
              <a:rPr lang="ru-RU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Микроген</a:t>
            </a: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награжден за вклад </a:t>
            </a:r>
            <a:br>
              <a:rPr lang="en-US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укрепление здоровья сотрудников </a:t>
            </a:r>
            <a:br>
              <a:rPr lang="en-US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оборонно-промышленного комплекса 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Победитель Национальной премии в области </a:t>
            </a:r>
            <a:r>
              <a:rPr lang="ru-RU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импортозамещения</a:t>
            </a: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и трансфера технологий</a:t>
            </a:r>
            <a:r>
              <a:rPr lang="ru-RU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«Приоритет – 2019» трехкомпонентной </a:t>
            </a:r>
            <a:br>
              <a:rPr lang="en-US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вакцины «</a:t>
            </a:r>
            <a:r>
              <a:rPr lang="ru-RU" sz="12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Вактривир</a:t>
            </a:r>
            <a:r>
              <a:rPr lang="ru-RU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</a:t>
            </a:r>
            <a:endParaRPr lang="ru-RU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Лауреат общероссийской премии в области </a:t>
            </a:r>
            <a:r>
              <a:rPr lang="ru-RU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импортозамещения</a:t>
            </a: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«Проектный лидер» </a:t>
            </a:r>
            <a:endParaRPr lang="ru-RU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Победитель общероссийской премии </a:t>
            </a:r>
            <a:br>
              <a:rPr lang="en-US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области </a:t>
            </a:r>
            <a:r>
              <a:rPr lang="ru-RU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импортозамещения</a:t>
            </a: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en-US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«Проектный лидер» в номинации «Медицина</a:t>
            </a:r>
            <a:endParaRPr lang="ru-RU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6B228817-7400-6243-B096-80F95001A83D}"/>
              </a:ext>
            </a:extLst>
          </p:cNvPr>
          <p:cNvSpPr txBox="1">
            <a:spLocks/>
          </p:cNvSpPr>
          <p:nvPr/>
        </p:nvSpPr>
        <p:spPr>
          <a:xfrm>
            <a:off x="917575" y="1164617"/>
            <a:ext cx="3782640" cy="241662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HeliosCond" panose="020B0500000000000000" pitchFamily="34" charset="0"/>
                <a:ea typeface="+mj-ea"/>
                <a:cs typeface="Helios" pitchFamily="8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dirty="0">
                <a:latin typeface="Roboto Condensed" panose="02000000000000000000" pitchFamily="2" charset="0"/>
                <a:ea typeface="Roboto Condensed" panose="02000000000000000000" pitchFamily="2" charset="0"/>
                <a:cs typeface="Adobe Devanagari" panose="02040503050201020203" pitchFamily="18" charset="0"/>
              </a:rPr>
              <a:t>АО «НПО «МИКРОГЕН» 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latin typeface="Roboto Condensed" panose="02000000000000000000" pitchFamily="2" charset="0"/>
                <a:ea typeface="Roboto Condensed" panose="02000000000000000000" pitchFamily="2" charset="0"/>
                <a:cs typeface="Adobe Devanagari" panose="02040503050201020203" pitchFamily="18" charset="0"/>
              </a:rPr>
              <a:t>ЗА СВОЮ ИСТОРИЮ РАЗВИТИЯ  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latin typeface="Roboto Condensed" panose="02000000000000000000" pitchFamily="2" charset="0"/>
                <a:ea typeface="Roboto Condensed" panose="02000000000000000000" pitchFamily="2" charset="0"/>
                <a:cs typeface="Adobe Devanagari" panose="02040503050201020203" pitchFamily="18" charset="0"/>
              </a:rPr>
              <a:t>МНОГОКРАТНО СТАНОВИЛСЯ  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latin typeface="Roboto Condensed" panose="02000000000000000000" pitchFamily="2" charset="0"/>
                <a:ea typeface="Roboto Condensed" panose="02000000000000000000" pitchFamily="2" charset="0"/>
                <a:cs typeface="Adobe Devanagari" panose="02040503050201020203" pitchFamily="18" charset="0"/>
              </a:rPr>
              <a:t>ПОБЕДИТЕЛЕМ НАЦИОНАЛЬНЫХ 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latin typeface="Roboto Condensed" panose="02000000000000000000" pitchFamily="2" charset="0"/>
                <a:ea typeface="Roboto Condensed" panose="02000000000000000000" pitchFamily="2" charset="0"/>
                <a:cs typeface="Adobe Devanagari" panose="02040503050201020203" pitchFamily="18" charset="0"/>
              </a:rPr>
              <a:t>КОНКУРСОВ И ПОЛУЧАЛ 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latin typeface="Roboto Condensed" panose="02000000000000000000" pitchFamily="2" charset="0"/>
                <a:ea typeface="Roboto Condensed" panose="02000000000000000000" pitchFamily="2" charset="0"/>
                <a:cs typeface="Adobe Devanagari" panose="02040503050201020203" pitchFamily="18" charset="0"/>
              </a:rPr>
              <a:t>ПРАВИТЕЛЬСТВЕННЫЕ НАГРАДЫ 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DD23D56-C156-A54A-911C-0C2CCB3A0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23" b="29391"/>
          <a:stretch/>
        </p:blipFill>
        <p:spPr>
          <a:xfrm>
            <a:off x="-1" y="5562997"/>
            <a:ext cx="2901307" cy="19907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23" y="3373152"/>
            <a:ext cx="1324784" cy="13247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99" y="3373154"/>
            <a:ext cx="964649" cy="132478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BFFC5B0-E0D6-5C4B-AE27-74EA4B26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723" b="31898"/>
          <a:stretch/>
        </p:blipFill>
        <p:spPr>
          <a:xfrm>
            <a:off x="-1" y="0"/>
            <a:ext cx="805250" cy="25773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12105" r="8620" b="8773"/>
          <a:stretch/>
        </p:blipFill>
        <p:spPr>
          <a:xfrm rot="5400000">
            <a:off x="1294789" y="3569152"/>
            <a:ext cx="1379113" cy="932784"/>
          </a:xfrm>
          <a:prstGeom prst="rect">
            <a:avLst/>
          </a:prstGeom>
        </p:spPr>
      </p:pic>
      <p:pic>
        <p:nvPicPr>
          <p:cNvPr id="13" name="Picture 3" descr="S:\Пресс служба\Фото\2018\Дипломы\Диплом от Минпромторга РФ.jpeg">
            <a:extLst>
              <a:ext uri="{FF2B5EF4-FFF2-40B4-BE49-F238E27FC236}">
                <a16:creationId xmlns:a16="http://schemas.microsoft.com/office/drawing/2014/main" id="{00709721-E7BE-4908-8DA6-BC651A703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949" y="3373152"/>
            <a:ext cx="868360" cy="132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BC7AA2-8F33-214C-AAF5-0F92FA571F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834"/>
          <a:stretch/>
        </p:blipFill>
        <p:spPr>
          <a:xfrm>
            <a:off x="2033199" y="5844384"/>
            <a:ext cx="3784600" cy="170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44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502CCFFD-9285-6A4F-97FA-86AC39702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80198" y="6871588"/>
            <a:ext cx="485258" cy="402483"/>
          </a:xfrm>
        </p:spPr>
        <p:txBody>
          <a:bodyPr/>
          <a:lstStyle/>
          <a:p>
            <a:pPr algn="ctr"/>
            <a:fld id="{0AFF35CB-CA42-2748-9310-51C634389C26}" type="slidenum">
              <a:rPr lang="ru-RU" smtClean="0">
                <a:latin typeface="Roboto" panose="02000000000000000000" pitchFamily="2" charset="0"/>
                <a:ea typeface="Roboto" panose="02000000000000000000" pitchFamily="2" charset="0"/>
              </a:rPr>
              <a:pPr algn="ctr"/>
              <a:t>3</a:t>
            </a:fld>
            <a:endParaRPr lang="ru-RU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51084B-053B-0E42-915F-692D36A32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76" r="7303"/>
          <a:stretch/>
        </p:blipFill>
        <p:spPr>
          <a:xfrm>
            <a:off x="5597525" y="-1"/>
            <a:ext cx="5096979" cy="9001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B722FA3-DB80-4347-B42D-8B49D6959C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885" b="1108"/>
          <a:stretch/>
        </p:blipFill>
        <p:spPr>
          <a:xfrm>
            <a:off x="4631601" y="-9939"/>
            <a:ext cx="3876934" cy="6593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CE96D12-007B-1042-B2B4-64928592E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ИСТОРИЯ РАЗВИТИЯ</a:t>
            </a:r>
            <a:endParaRPr lang="en-RU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FDB566-F5E8-874C-B626-4B3A74605186}"/>
              </a:ext>
            </a:extLst>
          </p:cNvPr>
          <p:cNvSpPr txBox="1"/>
          <p:nvPr/>
        </p:nvSpPr>
        <p:spPr>
          <a:xfrm>
            <a:off x="735062" y="1435050"/>
            <a:ext cx="6200977" cy="58477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defPPr>
              <a:defRPr lang="en-US"/>
            </a:defPPr>
            <a:lvl1pPr indent="0" defTabSz="1007943">
              <a:lnSpc>
                <a:spcPct val="10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0" i="0">
                <a:latin typeface="Lato" panose="020F0502020204030203" pitchFamily="34" charset="0"/>
                <a:cs typeface="Lato" panose="020F0502020204030203" pitchFamily="34" charset="0"/>
              </a:defRPr>
            </a:lvl1pPr>
            <a:lvl2pPr marL="755957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>
                <a:latin typeface="Lato" panose="020F0502020204030203" pitchFamily="34" charset="0"/>
                <a:cs typeface="Lato" panose="020F0502020204030203" pitchFamily="34" charset="0"/>
              </a:defRPr>
            </a:lvl2pPr>
            <a:lvl3pPr marL="1259929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>
                <a:latin typeface="Lato" panose="020F0502020204030203" pitchFamily="34" charset="0"/>
                <a:cs typeface="Lato" panose="020F0502020204030203" pitchFamily="34" charset="0"/>
              </a:defRPr>
            </a:lvl3pPr>
            <a:lvl4pPr marL="1763900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>
                <a:latin typeface="Lato" panose="020F0502020204030203" pitchFamily="34" charset="0"/>
                <a:cs typeface="Lato" panose="020F0502020204030203" pitchFamily="34" charset="0"/>
              </a:defRPr>
            </a:lvl4pPr>
            <a:lvl5pPr marL="2267872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>
                <a:latin typeface="Lato" panose="020F0502020204030203" pitchFamily="34" charset="0"/>
                <a:cs typeface="Lato" panose="020F0502020204030203" pitchFamily="34" charset="0"/>
              </a:defRPr>
            </a:lvl5pPr>
            <a:lvl6pPr marL="2771844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6pPr>
            <a:lvl7pPr marL="3275815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7pPr>
            <a:lvl8pPr marL="3779787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8pPr>
            <a:lvl9pPr marL="4283758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9pPr>
          </a:lstStyle>
          <a:p>
            <a:pPr>
              <a:spcBef>
                <a:spcPts val="0"/>
              </a:spcBef>
            </a:pPr>
            <a:r>
              <a:rPr lang="ru-RU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Более </a:t>
            </a:r>
            <a:r>
              <a:rPr lang="en-US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120</a:t>
            </a:r>
            <a:r>
              <a:rPr lang="ru-RU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лет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развития </a:t>
            </a:r>
          </a:p>
          <a:p>
            <a:pPr>
              <a:spcBef>
                <a:spcPts val="0"/>
              </a:spcBef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Иммунобиотехнологий в России</a:t>
            </a:r>
          </a:p>
        </p:txBody>
      </p:sp>
      <p:cxnSp>
        <p:nvCxnSpPr>
          <p:cNvPr id="22" name="Прямая со стрелкой 8">
            <a:extLst>
              <a:ext uri="{FF2B5EF4-FFF2-40B4-BE49-F238E27FC236}">
                <a16:creationId xmlns:a16="http://schemas.microsoft.com/office/drawing/2014/main" id="{F11CCB3E-3854-9F49-9CB7-D85D72A72023}"/>
              </a:ext>
            </a:extLst>
          </p:cNvPr>
          <p:cNvCxnSpPr>
            <a:cxnSpLocks/>
          </p:cNvCxnSpPr>
          <p:nvPr/>
        </p:nvCxnSpPr>
        <p:spPr>
          <a:xfrm flipV="1">
            <a:off x="735062" y="3039056"/>
            <a:ext cx="9039176" cy="1711062"/>
          </a:xfrm>
          <a:prstGeom prst="straightConnector1">
            <a:avLst/>
          </a:prstGeom>
          <a:ln w="444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9">
            <a:extLst>
              <a:ext uri="{FF2B5EF4-FFF2-40B4-BE49-F238E27FC236}">
                <a16:creationId xmlns:a16="http://schemas.microsoft.com/office/drawing/2014/main" id="{2A2614E0-C80F-0F49-BFF6-90E78B76F147}"/>
              </a:ext>
            </a:extLst>
          </p:cNvPr>
          <p:cNvCxnSpPr>
            <a:cxnSpLocks/>
          </p:cNvCxnSpPr>
          <p:nvPr/>
        </p:nvCxnSpPr>
        <p:spPr>
          <a:xfrm flipV="1">
            <a:off x="735062" y="3177540"/>
            <a:ext cx="9039176" cy="1729291"/>
          </a:xfrm>
          <a:prstGeom prst="straightConnector1">
            <a:avLst/>
          </a:prstGeom>
          <a:ln w="444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8DCC805-F12B-E841-BB12-F24BF60E0154}"/>
              </a:ext>
            </a:extLst>
          </p:cNvPr>
          <p:cNvSpPr txBox="1"/>
          <p:nvPr/>
        </p:nvSpPr>
        <p:spPr>
          <a:xfrm>
            <a:off x="748783" y="3455507"/>
            <a:ext cx="1769641" cy="9182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Aft>
                <a:spcPts val="200"/>
              </a:spcAft>
            </a:pPr>
            <a:r>
              <a:rPr lang="ru-RU" sz="1600" b="1" dirty="0">
                <a:solidFill>
                  <a:srgbClr val="035CA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1890</a:t>
            </a:r>
            <a:r>
              <a:rPr lang="ru-RU" sz="1600" b="1" dirty="0">
                <a:solidFill>
                  <a:srgbClr val="035CA8"/>
                </a:solidFill>
                <a:latin typeface="Roboto Condensed" panose="02000000000000000000" pitchFamily="2" charset="0"/>
                <a:cs typeface="Arial" panose="020B0604020202020204" pitchFamily="34" charset="0"/>
              </a:rPr>
              <a:t> </a:t>
            </a:r>
          </a:p>
          <a:p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Открытие</a:t>
            </a:r>
          </a:p>
          <a:p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НПО «Вирион» (Томск), </a:t>
            </a:r>
            <a:b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</a:b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НПО «</a:t>
            </a:r>
            <a:r>
              <a:rPr lang="ru-RU" sz="900" dirty="0" err="1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Биомед</a:t>
            </a: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» (Пермь),</a:t>
            </a:r>
          </a:p>
          <a:p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«</a:t>
            </a:r>
            <a:r>
              <a:rPr lang="ru-RU" sz="900" dirty="0" err="1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Иммунопрепарата</a:t>
            </a: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» (Уфа)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E7C653-089C-654F-9544-C850BF992870}"/>
              </a:ext>
            </a:extLst>
          </p:cNvPr>
          <p:cNvSpPr txBox="1"/>
          <p:nvPr/>
        </p:nvSpPr>
        <p:spPr>
          <a:xfrm>
            <a:off x="2779972" y="2296841"/>
            <a:ext cx="1598166" cy="11951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Aft>
                <a:spcPts val="200"/>
              </a:spcAft>
            </a:pPr>
            <a:r>
              <a:rPr lang="ru-RU" sz="1600" b="1" dirty="0">
                <a:solidFill>
                  <a:srgbClr val="035CA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1920</a:t>
            </a:r>
          </a:p>
          <a:p>
            <a:pPr defTabSz="868819">
              <a:spcAft>
                <a:spcPts val="263"/>
              </a:spcAft>
              <a:defRPr/>
            </a:pP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Открытие «Омского предприятия </a:t>
            </a:r>
            <a:b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</a:b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по производству бактериальных </a:t>
            </a:r>
            <a:b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</a:b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препаратов» и «</a:t>
            </a:r>
            <a:r>
              <a:rPr lang="ru-RU" sz="900" dirty="0" err="1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Имбио</a:t>
            </a: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» (Нижний Новгород)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C0682D-EFD5-AC4E-A4A3-E9FBAA15FD70}"/>
              </a:ext>
            </a:extLst>
          </p:cNvPr>
          <p:cNvSpPr txBox="1"/>
          <p:nvPr/>
        </p:nvSpPr>
        <p:spPr>
          <a:xfrm>
            <a:off x="2134892" y="3367525"/>
            <a:ext cx="1598166" cy="64120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Aft>
                <a:spcPts val="200"/>
              </a:spcAft>
            </a:pPr>
            <a:r>
              <a:rPr lang="ru-RU" sz="1600" b="1" dirty="0">
                <a:solidFill>
                  <a:srgbClr val="035CA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1910</a:t>
            </a:r>
          </a:p>
          <a:p>
            <a:pPr defTabSz="868819">
              <a:spcAft>
                <a:spcPts val="263"/>
              </a:spcAft>
              <a:defRPr/>
            </a:pP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Открытие «Аллергена» (Ставрополь</a:t>
            </a:r>
            <a:r>
              <a:rPr lang="ru-RU" sz="702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)</a:t>
            </a:r>
            <a:endParaRPr lang="ru-RU" sz="702" kern="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08717F-CC86-1243-9BB2-AA6A73EC24D3}"/>
              </a:ext>
            </a:extLst>
          </p:cNvPr>
          <p:cNvSpPr txBox="1"/>
          <p:nvPr/>
        </p:nvSpPr>
        <p:spPr>
          <a:xfrm>
            <a:off x="4378138" y="2736288"/>
            <a:ext cx="1701959" cy="9182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Aft>
                <a:spcPts val="200"/>
              </a:spcAft>
            </a:pPr>
            <a:r>
              <a:rPr lang="ru-RU" sz="1600" b="1" dirty="0">
                <a:solidFill>
                  <a:srgbClr val="035CA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1950</a:t>
            </a:r>
          </a:p>
          <a:p>
            <a:pPr defTabSz="868819">
              <a:spcAft>
                <a:spcPts val="263"/>
              </a:spcAft>
              <a:defRPr/>
            </a:pP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Открытие </a:t>
            </a:r>
            <a:b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</a:b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НПО Питательные среды» (Махачкала) и «МПБП» (Москва)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8422B2-25AE-9646-A34C-0EC08C921E5E}"/>
              </a:ext>
            </a:extLst>
          </p:cNvPr>
          <p:cNvSpPr txBox="1"/>
          <p:nvPr/>
        </p:nvSpPr>
        <p:spPr>
          <a:xfrm>
            <a:off x="7656270" y="1966172"/>
            <a:ext cx="2060128" cy="10951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Aft>
                <a:spcPts val="200"/>
              </a:spcAft>
            </a:pPr>
            <a:r>
              <a:rPr lang="ru-RU" sz="1600" b="1" dirty="0">
                <a:solidFill>
                  <a:srgbClr val="035CA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2015</a:t>
            </a:r>
          </a:p>
          <a:p>
            <a:pPr defTabSz="868819">
              <a:spcAft>
                <a:spcPts val="263"/>
              </a:spcAft>
              <a:defRPr/>
            </a:pP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Передача 100% акций компании </a:t>
            </a:r>
          </a:p>
          <a:p>
            <a:pPr defTabSz="868819">
              <a:spcAft>
                <a:spcPts val="263"/>
              </a:spcAft>
              <a:defRPr/>
            </a:pP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в ГК Ростех, передача ГК Ростех «Нацимбио полномочий единоличного исполнительного органа НПО «Микроген»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80D0F4-241D-7843-90AE-4EFD9F490312}"/>
              </a:ext>
            </a:extLst>
          </p:cNvPr>
          <p:cNvSpPr txBox="1"/>
          <p:nvPr/>
        </p:nvSpPr>
        <p:spPr>
          <a:xfrm>
            <a:off x="740115" y="5044790"/>
            <a:ext cx="1598166" cy="9182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Aft>
                <a:spcPts val="200"/>
              </a:spcAft>
            </a:pPr>
            <a:r>
              <a:rPr lang="ru-RU" sz="16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1890</a:t>
            </a:r>
            <a:r>
              <a:rPr lang="ru-RU" sz="1600" b="1" dirty="0">
                <a:solidFill>
                  <a:schemeClr val="accent6"/>
                </a:solidFill>
                <a:latin typeface="Roboto Condensed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defTabSz="868819">
              <a:spcAft>
                <a:spcPts val="263"/>
              </a:spcAft>
              <a:defRPr/>
            </a:pP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Начало выпуск а противодифтерийной сыворотки, вакцин от бешенства и оспы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09F4B6-7383-3F43-9683-3DB06D41398B}"/>
              </a:ext>
            </a:extLst>
          </p:cNvPr>
          <p:cNvSpPr txBox="1"/>
          <p:nvPr/>
        </p:nvSpPr>
        <p:spPr>
          <a:xfrm>
            <a:off x="3148978" y="4571092"/>
            <a:ext cx="1482623" cy="10567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Aft>
                <a:spcPts val="200"/>
              </a:spcAft>
              <a:defRPr/>
            </a:pPr>
            <a:r>
              <a:rPr lang="ru-RU" sz="16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1930</a:t>
            </a:r>
          </a:p>
          <a:p>
            <a:pPr defTabSz="868819">
              <a:spcAft>
                <a:spcPts val="263"/>
              </a:spcAft>
              <a:defRPr/>
            </a:pP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Начало выпуска противостолбнячной сыворотки, АКДС, дизентерийный бактериофаг, монофаги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DE6748-2FFF-6543-89B0-F6EC75119498}"/>
              </a:ext>
            </a:extLst>
          </p:cNvPr>
          <p:cNvSpPr txBox="1"/>
          <p:nvPr/>
        </p:nvSpPr>
        <p:spPr>
          <a:xfrm>
            <a:off x="5409653" y="4165824"/>
            <a:ext cx="1219747" cy="9182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Aft>
                <a:spcPts val="200"/>
              </a:spcAft>
              <a:defRPr/>
            </a:pPr>
            <a:r>
              <a:rPr lang="ru-RU" sz="16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1980</a:t>
            </a:r>
            <a:r>
              <a:rPr lang="ru-RU" sz="1600" b="1" dirty="0">
                <a:solidFill>
                  <a:schemeClr val="accent6"/>
                </a:solidFill>
                <a:latin typeface="Roboto Condensed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defTabSz="868819">
              <a:spcAft>
                <a:spcPts val="263"/>
              </a:spcAft>
              <a:defRPr/>
            </a:pP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Начало выпуска вакцины от клещевого энцефалита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E7142B-EC0D-C148-A3BE-3CE013CD3B5B}"/>
              </a:ext>
            </a:extLst>
          </p:cNvPr>
          <p:cNvSpPr txBox="1"/>
          <p:nvPr/>
        </p:nvSpPr>
        <p:spPr>
          <a:xfrm>
            <a:off x="4631601" y="5113670"/>
            <a:ext cx="1845193" cy="10567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Aft>
                <a:spcPts val="200"/>
              </a:spcAft>
              <a:defRPr/>
            </a:pPr>
            <a:r>
              <a:rPr lang="ru-RU" sz="16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1960</a:t>
            </a:r>
          </a:p>
          <a:p>
            <a:pPr defTabSz="868819">
              <a:spcAft>
                <a:spcPts val="263"/>
              </a:spcAft>
              <a:defRPr/>
            </a:pP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Начало выпуска аллергенов, препаратов крови, коревой </a:t>
            </a:r>
            <a:b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 паротитной вакцин, сухой вакцины от оспы, бифидумбактерина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95C6DE-8BF1-B94D-A77B-9234ACC4B433}"/>
              </a:ext>
            </a:extLst>
          </p:cNvPr>
          <p:cNvSpPr txBox="1"/>
          <p:nvPr/>
        </p:nvSpPr>
        <p:spPr>
          <a:xfrm>
            <a:off x="6476794" y="5115414"/>
            <a:ext cx="1383111" cy="77970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Aft>
                <a:spcPts val="200"/>
              </a:spcAft>
              <a:defRPr/>
            </a:pPr>
            <a:r>
              <a:rPr lang="ru-RU" sz="16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1990</a:t>
            </a:r>
          </a:p>
          <a:p>
            <a:pPr defTabSz="868819">
              <a:spcAft>
                <a:spcPts val="263"/>
              </a:spcAft>
              <a:defRPr/>
            </a:pP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Начало выпуска «Секстафага» и «Интести-бактериофага»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BCC951-4728-9447-B040-38119E79255E}"/>
              </a:ext>
            </a:extLst>
          </p:cNvPr>
          <p:cNvSpPr txBox="1"/>
          <p:nvPr/>
        </p:nvSpPr>
        <p:spPr>
          <a:xfrm>
            <a:off x="6911197" y="3914607"/>
            <a:ext cx="1598166" cy="9182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Aft>
                <a:spcPts val="200"/>
              </a:spcAft>
              <a:defRPr/>
            </a:pPr>
            <a:r>
              <a:rPr lang="ru-RU" sz="16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2000</a:t>
            </a:r>
          </a:p>
          <a:p>
            <a:pPr defTabSz="868819">
              <a:spcAft>
                <a:spcPts val="263"/>
              </a:spcAft>
              <a:defRPr/>
            </a:pP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Начало выпуска вакцин против краснухи, гриппа, комбинированных вакцин </a:t>
            </a:r>
            <a:b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 ботулотоксина типа А</a:t>
            </a:r>
          </a:p>
        </p:txBody>
      </p:sp>
      <p:sp>
        <p:nvSpPr>
          <p:cNvPr id="38" name="Прямоугольник 41">
            <a:extLst>
              <a:ext uri="{FF2B5EF4-FFF2-40B4-BE49-F238E27FC236}">
                <a16:creationId xmlns:a16="http://schemas.microsoft.com/office/drawing/2014/main" id="{DC4D8CB5-D578-884C-A05B-905ADA36E894}"/>
              </a:ext>
            </a:extLst>
          </p:cNvPr>
          <p:cNvSpPr/>
          <p:nvPr/>
        </p:nvSpPr>
        <p:spPr>
          <a:xfrm>
            <a:off x="1260041" y="6686246"/>
            <a:ext cx="2946621" cy="148322"/>
          </a:xfrm>
          <a:prstGeom prst="rect">
            <a:avLst/>
          </a:prstGeom>
          <a:noFill/>
          <a:ln w="12700">
            <a:noFill/>
          </a:ln>
        </p:spPr>
        <p:txBody>
          <a:bodyPr wrap="square" anchor="ctr">
            <a:noAutofit/>
          </a:bodyPr>
          <a:lstStyle/>
          <a:p>
            <a:pPr>
              <a:spcBef>
                <a:spcPts val="263"/>
              </a:spcBef>
            </a:pPr>
            <a:r>
              <a:rPr lang="ru-RU" sz="900" b="1" dirty="0">
                <a:solidFill>
                  <a:srgbClr val="035CA8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Ключевые корпоративные события</a:t>
            </a:r>
          </a:p>
        </p:txBody>
      </p:sp>
      <p:sp>
        <p:nvSpPr>
          <p:cNvPr id="39" name="Прямоугольник 42">
            <a:extLst>
              <a:ext uri="{FF2B5EF4-FFF2-40B4-BE49-F238E27FC236}">
                <a16:creationId xmlns:a16="http://schemas.microsoft.com/office/drawing/2014/main" id="{CCA74165-BB51-534E-97DD-CB11307050D4}"/>
              </a:ext>
            </a:extLst>
          </p:cNvPr>
          <p:cNvSpPr/>
          <p:nvPr/>
        </p:nvSpPr>
        <p:spPr>
          <a:xfrm>
            <a:off x="1260042" y="6917120"/>
            <a:ext cx="2606640" cy="183135"/>
          </a:xfrm>
          <a:prstGeom prst="rect">
            <a:avLst/>
          </a:prstGeom>
          <a:noFill/>
          <a:ln w="12700">
            <a:noFill/>
          </a:ln>
        </p:spPr>
        <p:txBody>
          <a:bodyPr wrap="square" anchor="ctr">
            <a:noAutofit/>
          </a:bodyPr>
          <a:lstStyle/>
          <a:p>
            <a:pPr>
              <a:spcBef>
                <a:spcPts val="263"/>
              </a:spcBef>
            </a:pPr>
            <a:r>
              <a:rPr lang="ru-RU" sz="900" b="1" dirty="0">
                <a:solidFill>
                  <a:srgbClr val="03A76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Ключевые  события в развитии портфеля</a:t>
            </a:r>
          </a:p>
        </p:txBody>
      </p:sp>
      <p:cxnSp>
        <p:nvCxnSpPr>
          <p:cNvPr id="40" name="Прямая со стрелкой 43">
            <a:extLst>
              <a:ext uri="{FF2B5EF4-FFF2-40B4-BE49-F238E27FC236}">
                <a16:creationId xmlns:a16="http://schemas.microsoft.com/office/drawing/2014/main" id="{3EDA8E37-4A5B-C44E-BB62-021D844DB3B4}"/>
              </a:ext>
            </a:extLst>
          </p:cNvPr>
          <p:cNvCxnSpPr/>
          <p:nvPr/>
        </p:nvCxnSpPr>
        <p:spPr>
          <a:xfrm>
            <a:off x="838855" y="6785044"/>
            <a:ext cx="421187" cy="0"/>
          </a:xfrm>
          <a:prstGeom prst="straightConnector1">
            <a:avLst/>
          </a:prstGeom>
          <a:ln w="25400">
            <a:solidFill>
              <a:srgbClr val="035CA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4">
            <a:extLst>
              <a:ext uri="{FF2B5EF4-FFF2-40B4-BE49-F238E27FC236}">
                <a16:creationId xmlns:a16="http://schemas.microsoft.com/office/drawing/2014/main" id="{C26205AE-E620-0F48-BC63-B7945AEE6E19}"/>
              </a:ext>
            </a:extLst>
          </p:cNvPr>
          <p:cNvCxnSpPr/>
          <p:nvPr/>
        </p:nvCxnSpPr>
        <p:spPr>
          <a:xfrm>
            <a:off x="838855" y="7009981"/>
            <a:ext cx="421187" cy="0"/>
          </a:xfrm>
          <a:prstGeom prst="straightConnector1">
            <a:avLst/>
          </a:prstGeom>
          <a:ln w="25400">
            <a:solidFill>
              <a:srgbClr val="03A7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547DA0D-D8BC-6E48-92B3-CD4F71FE34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1384" b="55819"/>
          <a:stretch/>
        </p:blipFill>
        <p:spPr>
          <a:xfrm>
            <a:off x="15231" y="0"/>
            <a:ext cx="473739" cy="123409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8301006-A183-9643-9C4B-5847372C1EC8}"/>
              </a:ext>
            </a:extLst>
          </p:cNvPr>
          <p:cNvSpPr txBox="1"/>
          <p:nvPr/>
        </p:nvSpPr>
        <p:spPr>
          <a:xfrm>
            <a:off x="8539972" y="3600285"/>
            <a:ext cx="1879346" cy="13336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Aft>
                <a:spcPts val="200"/>
              </a:spcAft>
              <a:defRPr/>
            </a:pPr>
            <a:r>
              <a:rPr lang="ru-RU" sz="1600" b="1" dirty="0">
                <a:solidFill>
                  <a:schemeClr val="accent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2020</a:t>
            </a:r>
          </a:p>
          <a:p>
            <a:pPr defTabSz="868819">
              <a:defRPr/>
            </a:pP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Начало выпуска комбинированной вакцины </a:t>
            </a:r>
          </a:p>
          <a:p>
            <a:pPr defTabSz="868819">
              <a:defRPr/>
            </a:pP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от кори, краснухи, </a:t>
            </a:r>
            <a:r>
              <a:rPr lang="ru-RU" sz="900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паратита</a:t>
            </a: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вакцины- «</a:t>
            </a:r>
            <a:r>
              <a:rPr lang="ru-RU" sz="900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Вактривир</a:t>
            </a: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», вакцины для профилактики </a:t>
            </a:r>
            <a:r>
              <a:rPr lang="ru-RU" sz="900" spc="-1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ди</a:t>
            </a:r>
            <a:r>
              <a:rPr lang="ru-RU" sz="900" spc="-3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ф</a:t>
            </a:r>
            <a:r>
              <a:rPr lang="ru-RU" sz="900" spc="-1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т</a:t>
            </a:r>
            <a:r>
              <a:rPr lang="ru-RU" sz="900" spc="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ерии,</a:t>
            </a:r>
            <a:r>
              <a:rPr lang="ru-RU" sz="900" spc="-1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900" spc="-1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с</a:t>
            </a:r>
            <a:r>
              <a:rPr lang="ru-RU" sz="900" spc="-2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т</a:t>
            </a:r>
            <a:r>
              <a:rPr lang="ru-RU" sz="900" spc="1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олбняка,</a:t>
            </a:r>
            <a:r>
              <a:rPr lang="ru-RU" sz="900" spc="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900" spc="4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к</a:t>
            </a:r>
            <a:r>
              <a:rPr lang="ru-RU" sz="900" spc="3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оклюша</a:t>
            </a:r>
            <a:r>
              <a:rPr lang="ru-RU" sz="900" spc="-1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—</a:t>
            </a:r>
            <a:r>
              <a:rPr lang="ru-RU" sz="900" spc="-2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«</a:t>
            </a:r>
            <a:r>
              <a:rPr lang="ru-RU" sz="900" spc="-20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аАКДС-</a:t>
            </a:r>
            <a:r>
              <a:rPr lang="ru-RU" sz="900" spc="-80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Г</a:t>
            </a:r>
            <a:r>
              <a:rPr lang="ru-RU" sz="900" spc="30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еп</a:t>
            </a:r>
            <a:r>
              <a:rPr lang="ru-RU" sz="900" spc="1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en-US" sz="900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B+Hib</a:t>
            </a:r>
            <a:r>
              <a:rPr lang="en-US" sz="9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»</a:t>
            </a:r>
            <a:endParaRPr lang="en-US" sz="9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591E8C-7C7E-4D88-AD3A-DE1658C692C4}"/>
              </a:ext>
            </a:extLst>
          </p:cNvPr>
          <p:cNvSpPr txBox="1"/>
          <p:nvPr/>
        </p:nvSpPr>
        <p:spPr>
          <a:xfrm>
            <a:off x="6324884" y="2386409"/>
            <a:ext cx="1372612" cy="85664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Aft>
                <a:spcPts val="200"/>
              </a:spcAft>
            </a:pPr>
            <a:r>
              <a:rPr lang="ru-RU" sz="1600" b="1" dirty="0">
                <a:solidFill>
                  <a:srgbClr val="035CA8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2003</a:t>
            </a:r>
          </a:p>
          <a:p>
            <a:pPr defTabSz="868819">
              <a:spcAft>
                <a:spcPts val="263"/>
              </a:spcAft>
              <a:defRPr/>
            </a:pP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Объединение </a:t>
            </a:r>
          </a:p>
          <a:p>
            <a:pPr defTabSz="868819">
              <a:spcAft>
                <a:spcPts val="263"/>
              </a:spcAft>
              <a:defRPr/>
            </a:pP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предприятий в</a:t>
            </a:r>
          </a:p>
          <a:p>
            <a:pPr defTabSz="868819">
              <a:spcAft>
                <a:spcPts val="263"/>
              </a:spcAft>
              <a:defRPr/>
            </a:pP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АО НПО «</a:t>
            </a:r>
            <a:r>
              <a:rPr lang="ru-RU" sz="900" dirty="0" err="1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Микроген</a:t>
            </a:r>
            <a:r>
              <a:rPr lang="ru-RU" sz="9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1708793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94691F87-B87F-5D48-BD85-4DE32E61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7525" y="2524305"/>
            <a:ext cx="4176713" cy="1203085"/>
          </a:xfrm>
        </p:spPr>
        <p:txBody>
          <a:bodyPr>
            <a:normAutofit/>
          </a:bodyPr>
          <a:lstStyle/>
          <a:p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МИССИЯ </a:t>
            </a:r>
            <a:b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КОМПАНИИ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502CCFFD-9285-6A4F-97FA-86AC39702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80198" y="6871588"/>
            <a:ext cx="485258" cy="402483"/>
          </a:xfrm>
        </p:spPr>
        <p:txBody>
          <a:bodyPr/>
          <a:lstStyle/>
          <a:p>
            <a:pPr algn="ctr"/>
            <a:fld id="{0AFF35CB-CA42-2748-9310-51C634389C26}" type="slidenum">
              <a:rPr lang="ru-RU" smtClean="0">
                <a:latin typeface="Roboto" panose="02000000000000000000" pitchFamily="2" charset="0"/>
                <a:ea typeface="Roboto" panose="02000000000000000000" pitchFamily="2" charset="0"/>
              </a:rPr>
              <a:pPr algn="ctr"/>
              <a:t>4</a:t>
            </a:fld>
            <a:endParaRPr lang="ru-RU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98A2DE79-E21F-B44D-8238-3BBE79D05990}"/>
              </a:ext>
            </a:extLst>
          </p:cNvPr>
          <p:cNvSpPr txBox="1">
            <a:spLocks/>
          </p:cNvSpPr>
          <p:nvPr/>
        </p:nvSpPr>
        <p:spPr>
          <a:xfrm>
            <a:off x="5597524" y="3688051"/>
            <a:ext cx="4176713" cy="199339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Обеспечение населения Российской Федерации жизненно необходимыми иммунобиологическими лекарственными препаратами, разработанными </a:t>
            </a:r>
            <a:b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и произведенными по полному циклу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866BF5A-FB39-1C4A-AD40-F942A34F2DF0}"/>
              </a:ext>
            </a:extLst>
          </p:cNvPr>
          <p:cNvSpPr/>
          <p:nvPr/>
        </p:nvSpPr>
        <p:spPr>
          <a:xfrm>
            <a:off x="0" y="0"/>
            <a:ext cx="2993721" cy="7559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51084B-053B-0E42-915F-692D36A32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76" r="7483"/>
          <a:stretch/>
        </p:blipFill>
        <p:spPr>
          <a:xfrm>
            <a:off x="5597525" y="-1"/>
            <a:ext cx="5087040" cy="9001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CE385B3-6426-AB48-9F2D-A7BD413A96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23925" y="896937"/>
            <a:ext cx="4178300" cy="57658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722B38-D34C-0F43-96DD-53E609E36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44"/>
          <a:stretch/>
        </p:blipFill>
        <p:spPr>
          <a:xfrm>
            <a:off x="0" y="2417524"/>
            <a:ext cx="2774316" cy="279330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B722FA3-DB80-4347-B42D-8B49D6959C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831"/>
          <a:stretch/>
        </p:blipFill>
        <p:spPr>
          <a:xfrm>
            <a:off x="6026150" y="5210828"/>
            <a:ext cx="3784600" cy="23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63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94691F87-B87F-5D48-BD85-4DE32E61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76" y="900113"/>
            <a:ext cx="4427537" cy="120308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СТРАТЕГИЧЕСКИЕ НАПРАВЛЕНИЯ </a:t>
            </a:r>
            <a:b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РАЗВИТИЯ КОМПАНИИ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502CCFFD-9285-6A4F-97FA-86AC39702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80198" y="6871588"/>
            <a:ext cx="485258" cy="402483"/>
          </a:xfrm>
        </p:spPr>
        <p:txBody>
          <a:bodyPr/>
          <a:lstStyle/>
          <a:p>
            <a:pPr algn="ctr"/>
            <a:fld id="{0AFF35CB-CA42-2748-9310-51C634389C26}" type="slidenum">
              <a:rPr lang="ru-RU" smtClean="0">
                <a:latin typeface="Roboto" panose="02000000000000000000" pitchFamily="2" charset="0"/>
                <a:ea typeface="Roboto" panose="02000000000000000000" pitchFamily="2" charset="0"/>
              </a:rPr>
              <a:pPr algn="ctr"/>
              <a:t>5</a:t>
            </a:fld>
            <a:endParaRPr lang="ru-RU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98A2DE79-E21F-B44D-8238-3BBE79D05990}"/>
              </a:ext>
            </a:extLst>
          </p:cNvPr>
          <p:cNvSpPr txBox="1">
            <a:spLocks/>
          </p:cNvSpPr>
          <p:nvPr/>
        </p:nvSpPr>
        <p:spPr>
          <a:xfrm>
            <a:off x="917576" y="2354478"/>
            <a:ext cx="4164501" cy="4635119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Lato" panose="020F0502020204030203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Pct val="120000"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Совершенствование производственных площадок и процессов в целях выпуска иммунобиологических лекарственных препаратов высокого качества в полном соответствии с актуальными </a:t>
            </a:r>
            <a:b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нормативными требованиями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Pct val="120000"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Разработка новых иммунобиологических лекарственных препаратов, отвечающих современным потребностям населения страны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Pct val="120000"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Вывод в гражданский оборот новых, </a:t>
            </a:r>
            <a:b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удобных для потребителя, лекарственных форм существующих иммунобиологических лекарственных препаратов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Pct val="120000"/>
            </a:pP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Расширение показаний к применению иммунобиологических лекарственных препаратов для охвата социально-значимых заболеваний эффективным лечением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866BF5A-FB39-1C4A-AD40-F942A34F2DF0}"/>
              </a:ext>
            </a:extLst>
          </p:cNvPr>
          <p:cNvSpPr/>
          <p:nvPr/>
        </p:nvSpPr>
        <p:spPr>
          <a:xfrm>
            <a:off x="5597523" y="4282133"/>
            <a:ext cx="5094290" cy="900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51084B-053B-0E42-915F-692D36A32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76" r="7483"/>
          <a:stretch/>
        </p:blipFill>
        <p:spPr>
          <a:xfrm>
            <a:off x="5597525" y="-1"/>
            <a:ext cx="5087040" cy="9001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722B38-D34C-0F43-96DD-53E609E36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583" r="7303"/>
          <a:stretch/>
        </p:blipFill>
        <p:spPr>
          <a:xfrm>
            <a:off x="5597523" y="5182245"/>
            <a:ext cx="5096981" cy="90550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B722FA3-DB80-4347-B42D-8B49D6959C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75" t="23438" r="24465" b="46361"/>
          <a:stretch/>
        </p:blipFill>
        <p:spPr>
          <a:xfrm>
            <a:off x="-9939" y="-39756"/>
            <a:ext cx="834888" cy="1143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B44FF7-E84F-5543-8CA6-4F4D8F1610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95" b="75542"/>
          <a:stretch/>
        </p:blipFill>
        <p:spPr>
          <a:xfrm>
            <a:off x="5317435" y="6638039"/>
            <a:ext cx="1563222" cy="9256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200" y="900112"/>
            <a:ext cx="5091613" cy="339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5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D637545-BD60-A442-8693-1ACA07AD02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818"/>
          <a:stretch/>
        </p:blipFill>
        <p:spPr>
          <a:xfrm>
            <a:off x="723900" y="4831957"/>
            <a:ext cx="9258299" cy="27277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09767-6CB5-CB4F-83C9-AC1DDC4C4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КОМПАНИИ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40B4F3-1C8A-7C4D-94BE-5D506D6DE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FF35CB-CA42-2748-9310-51C634389C26}" type="slidenum">
              <a:rPr lang="ru-RU" smtClean="0">
                <a:latin typeface="Roboto" panose="02000000000000000000" pitchFamily="2" charset="0"/>
                <a:ea typeface="Roboto" panose="02000000000000000000" pitchFamily="2" charset="0"/>
              </a:rPr>
              <a:pPr/>
              <a:t>6</a:t>
            </a:fld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BFFC5B0-E0D6-5C4B-AE27-74EA4B2683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07"/>
          <a:stretch/>
        </p:blipFill>
        <p:spPr>
          <a:xfrm>
            <a:off x="3705225" y="-9939"/>
            <a:ext cx="3784600" cy="1286502"/>
          </a:xfrm>
          <a:prstGeom prst="rect">
            <a:avLst/>
          </a:prstGeom>
        </p:spPr>
      </p:pic>
      <p:sp>
        <p:nvSpPr>
          <p:cNvPr id="12" name="object 19">
            <a:extLst>
              <a:ext uri="{FF2B5EF4-FFF2-40B4-BE49-F238E27FC236}">
                <a16:creationId xmlns:a16="http://schemas.microsoft.com/office/drawing/2014/main" id="{BA4F0F6D-DD12-7847-8C96-51F4B3880A54}"/>
              </a:ext>
            </a:extLst>
          </p:cNvPr>
          <p:cNvSpPr txBox="1"/>
          <p:nvPr/>
        </p:nvSpPr>
        <p:spPr>
          <a:xfrm>
            <a:off x="1403250" y="3292257"/>
            <a:ext cx="1685289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sz="2800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8</a:t>
            </a:r>
          </a:p>
          <a:p>
            <a:pPr marL="12065" marR="5080" algn="ctr"/>
            <a:r>
              <a:rPr sz="14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производственных площадок</a:t>
            </a:r>
            <a:endParaRPr sz="14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13" name="object 20">
            <a:extLst>
              <a:ext uri="{FF2B5EF4-FFF2-40B4-BE49-F238E27FC236}">
                <a16:creationId xmlns:a16="http://schemas.microsoft.com/office/drawing/2014/main" id="{AC981762-6E48-8246-9983-54DC4833F962}"/>
              </a:ext>
            </a:extLst>
          </p:cNvPr>
          <p:cNvSpPr txBox="1"/>
          <p:nvPr/>
        </p:nvSpPr>
        <p:spPr>
          <a:xfrm>
            <a:off x="4336647" y="3292257"/>
            <a:ext cx="1964420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sz="2800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Более 5000</a:t>
            </a:r>
            <a:endParaRPr sz="2800" b="1" dirty="0">
              <a:latin typeface="Roboto Condensed" panose="02000000000000000000" pitchFamily="2" charset="0"/>
              <a:ea typeface="Roboto Condensed" panose="02000000000000000000" pitchFamily="2" charset="0"/>
              <a:cs typeface="Lato" panose="020F0502020204030203" pitchFamily="34" charset="0"/>
            </a:endParaRPr>
          </a:p>
          <a:p>
            <a:pPr marL="45085" algn="ctr"/>
            <a:r>
              <a:rPr sz="14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сотрудников</a:t>
            </a:r>
            <a:endParaRPr sz="14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16" name="object 21">
            <a:extLst>
              <a:ext uri="{FF2B5EF4-FFF2-40B4-BE49-F238E27FC236}">
                <a16:creationId xmlns:a16="http://schemas.microsoft.com/office/drawing/2014/main" id="{7B9CF555-5071-B34C-B96A-DC8E458A19FB}"/>
              </a:ext>
            </a:extLst>
          </p:cNvPr>
          <p:cNvSpPr txBox="1"/>
          <p:nvPr/>
        </p:nvSpPr>
        <p:spPr>
          <a:xfrm>
            <a:off x="3446411" y="5855080"/>
            <a:ext cx="168528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5</a:t>
            </a:r>
            <a:r>
              <a:rPr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br>
              <a:rPr lang="en-US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</a:br>
            <a:r>
              <a:rPr sz="1200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лабораторий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9F2B56-8025-DE42-814E-6B8FF144C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694" y="2195332"/>
            <a:ext cx="1004400" cy="1004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E08986-AC19-574B-803F-5B763A671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913" y="2144532"/>
            <a:ext cx="1004400" cy="10044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9083A9E-A1C8-CB49-919B-9661B435A0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81" t="11601" r="91384" b="55819"/>
          <a:stretch/>
        </p:blipFill>
        <p:spPr>
          <a:xfrm>
            <a:off x="-9938" y="-9939"/>
            <a:ext cx="483676" cy="91005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529BA42-85EF-4441-BE25-636CD444A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78" b="81428"/>
          <a:stretch/>
        </p:blipFill>
        <p:spPr>
          <a:xfrm>
            <a:off x="0" y="6870743"/>
            <a:ext cx="735062" cy="7028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C1A47EA-3CBE-AB44-A817-6A2B05646E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1384" b="55819"/>
          <a:stretch/>
        </p:blipFill>
        <p:spPr>
          <a:xfrm>
            <a:off x="10218074" y="0"/>
            <a:ext cx="473739" cy="935038"/>
          </a:xfrm>
          <a:prstGeom prst="rect">
            <a:avLst/>
          </a:prstGeom>
        </p:spPr>
      </p:pic>
      <p:sp>
        <p:nvSpPr>
          <p:cNvPr id="25" name="object 22">
            <a:extLst>
              <a:ext uri="{FF2B5EF4-FFF2-40B4-BE49-F238E27FC236}">
                <a16:creationId xmlns:a16="http://schemas.microsoft.com/office/drawing/2014/main" id="{7A10CCA3-6639-024A-BB71-25A373B7C75A}"/>
              </a:ext>
            </a:extLst>
          </p:cNvPr>
          <p:cNvSpPr txBox="1"/>
          <p:nvPr/>
        </p:nvSpPr>
        <p:spPr>
          <a:xfrm>
            <a:off x="7533392" y="5855080"/>
            <a:ext cx="2058670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Более 300</a:t>
            </a:r>
            <a:endParaRPr b="1" dirty="0">
              <a:latin typeface="Roboto Condensed" panose="02000000000000000000" pitchFamily="2" charset="0"/>
              <a:ea typeface="Roboto Condensed" panose="02000000000000000000" pitchFamily="2" charset="0"/>
              <a:cs typeface="Lato" panose="020F0502020204030203" pitchFamily="34" charset="0"/>
            </a:endParaRPr>
          </a:p>
          <a:p>
            <a:pPr marL="12700" marR="5080" indent="-635" algn="ctr">
              <a:spcBef>
                <a:spcPts val="25"/>
              </a:spcBef>
            </a:pPr>
            <a:r>
              <a:rPr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единиц транспорта для обеспечения федеральных поставок в режиме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  <a:p>
            <a:pPr marL="39370" algn="ctr"/>
            <a:r>
              <a:rPr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«холодовой цепи»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26" name="object 23">
            <a:extLst>
              <a:ext uri="{FF2B5EF4-FFF2-40B4-BE49-F238E27FC236}">
                <a16:creationId xmlns:a16="http://schemas.microsoft.com/office/drawing/2014/main" id="{90130164-5E8C-B440-BA12-564B23FCF9F9}"/>
              </a:ext>
            </a:extLst>
          </p:cNvPr>
          <p:cNvSpPr txBox="1"/>
          <p:nvPr/>
        </p:nvSpPr>
        <p:spPr>
          <a:xfrm>
            <a:off x="1117334" y="5855080"/>
            <a:ext cx="2058669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/>
            <a:r>
              <a:rPr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Более 15 </a:t>
            </a:r>
            <a:r>
              <a:rPr lang="ru-RU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0</a:t>
            </a:r>
            <a:r>
              <a:rPr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00 000 </a:t>
            </a:r>
            <a:r>
              <a:rPr sz="1200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упаковок</a:t>
            </a:r>
            <a:r>
              <a:rPr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r>
              <a:rPr lang="ru-RU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–п</a:t>
            </a:r>
            <a:r>
              <a:rPr sz="1200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роизводственная</a:t>
            </a:r>
            <a:r>
              <a:rPr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мощность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7C04B2F0-2BDF-484A-AB41-51E68DF90B1E}"/>
              </a:ext>
            </a:extLst>
          </p:cNvPr>
          <p:cNvSpPr txBox="1"/>
          <p:nvPr/>
        </p:nvSpPr>
        <p:spPr>
          <a:xfrm>
            <a:off x="5515477" y="5855080"/>
            <a:ext cx="2058670" cy="1200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11 </a:t>
            </a:r>
            <a:r>
              <a:rPr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стран</a:t>
            </a:r>
            <a:br>
              <a:rPr lang="en-US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</a:br>
            <a:r>
              <a:rPr lang="ru-RU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экспортеров</a:t>
            </a:r>
          </a:p>
          <a:p>
            <a:pPr algn="ctr"/>
            <a:r>
              <a:rPr lang="ru-RU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Поставка препаратов,</a:t>
            </a:r>
          </a:p>
          <a:p>
            <a:pPr algn="ctr"/>
            <a:r>
              <a:rPr lang="ru-RU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не имеющих аналогов</a:t>
            </a:r>
          </a:p>
          <a:p>
            <a:pPr algn="ctr"/>
            <a:r>
              <a:rPr lang="ru-RU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на зарубежных рынках</a:t>
            </a:r>
          </a:p>
          <a:p>
            <a:pPr algn="ctr"/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28" name="object 25">
            <a:extLst>
              <a:ext uri="{FF2B5EF4-FFF2-40B4-BE49-F238E27FC236}">
                <a16:creationId xmlns:a16="http://schemas.microsoft.com/office/drawing/2014/main" id="{9B14806F-0D21-8B43-A0D3-AAFA61CA9DE3}"/>
              </a:ext>
            </a:extLst>
          </p:cNvPr>
          <p:cNvSpPr txBox="1"/>
          <p:nvPr/>
        </p:nvSpPr>
        <p:spPr>
          <a:xfrm>
            <a:off x="6857442" y="3281111"/>
            <a:ext cx="2734620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2800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Более 250</a:t>
            </a:r>
          </a:p>
          <a:p>
            <a:pPr marL="12065" marR="5080" algn="ctr">
              <a:spcBef>
                <a:spcPts val="25"/>
              </a:spcBef>
            </a:pPr>
            <a:r>
              <a:rPr sz="14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наименований лекарственных препаратов и диагностической продукции</a:t>
            </a:r>
            <a:endParaRPr sz="14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ECD3F96-19C5-634A-A0C2-2D12151A9C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2317" y="5259673"/>
            <a:ext cx="486000" cy="486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85CC7FF-CE22-7C42-AA50-DBFC6F00AD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3669" y="5259673"/>
            <a:ext cx="486000" cy="486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44DA76A-E78C-8B45-BFCE-C0BEE98A9CA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25193" y="2166932"/>
            <a:ext cx="999118" cy="99911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C83B0FA-5392-F649-BDB0-EF4B3F0681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1067" y="5259673"/>
            <a:ext cx="486000" cy="48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039" y="5170344"/>
            <a:ext cx="630032" cy="63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4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E6FA43-D745-0644-9BC7-D14190493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" t="12549" r="46224" b="9641"/>
          <a:stretch/>
        </p:blipFill>
        <p:spPr>
          <a:xfrm>
            <a:off x="3314502" y="0"/>
            <a:ext cx="7377311" cy="755967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7C418E-42A3-3749-89F7-89F32117E9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78" t="499" b="67496"/>
          <a:stretch/>
        </p:blipFill>
        <p:spPr>
          <a:xfrm rot="10800000">
            <a:off x="6242293" y="6123"/>
            <a:ext cx="4449520" cy="89398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40B4F3-1C8A-7C4D-94BE-5D506D6DE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FF35CB-CA42-2748-9310-51C634389C26}" type="slidenum">
              <a:rPr lang="ru-RU" smtClean="0">
                <a:latin typeface="Roboto" panose="02000000000000000000" pitchFamily="2" charset="0"/>
                <a:ea typeface="Roboto" panose="02000000000000000000" pitchFamily="2" charset="0"/>
              </a:rPr>
              <a:pPr/>
              <a:t>7</a:t>
            </a:fld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BFFC5B0-E0D6-5C4B-AE27-74EA4B2683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025" r="85653"/>
          <a:stretch/>
        </p:blipFill>
        <p:spPr>
          <a:xfrm>
            <a:off x="10145346" y="-10160"/>
            <a:ext cx="542974" cy="94519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9083A9E-A1C8-CB49-919B-9661B435A0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1" t="11957" r="91384" b="55819"/>
          <a:stretch/>
        </p:blipFill>
        <p:spPr>
          <a:xfrm>
            <a:off x="-9938" y="0"/>
            <a:ext cx="483676" cy="90011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09767-6CB5-CB4F-83C9-AC1DDC4C4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62" y="308109"/>
            <a:ext cx="8857000" cy="1461188"/>
          </a:xfrm>
        </p:spPr>
        <p:txBody>
          <a:bodyPr/>
          <a:lstStyle/>
          <a:p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ГЕОГРАФИЯ ДЕЯТЕЛЬНОСТИ </a:t>
            </a:r>
            <a:b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КОМПАНИИ</a:t>
            </a:r>
          </a:p>
        </p:txBody>
      </p:sp>
      <p:sp>
        <p:nvSpPr>
          <p:cNvPr id="32" name="object 25">
            <a:extLst>
              <a:ext uri="{FF2B5EF4-FFF2-40B4-BE49-F238E27FC236}">
                <a16:creationId xmlns:a16="http://schemas.microsoft.com/office/drawing/2014/main" id="{351CD3CD-6FDB-E740-A0A1-9C492AEC894F}"/>
              </a:ext>
            </a:extLst>
          </p:cNvPr>
          <p:cNvSpPr txBox="1"/>
          <p:nvPr/>
        </p:nvSpPr>
        <p:spPr>
          <a:xfrm>
            <a:off x="5899341" y="1947577"/>
            <a:ext cx="389255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ct val="100000"/>
              </a:lnSpc>
            </a:pPr>
            <a:r>
              <a:rPr lang="ru-RU" sz="2000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 Black"/>
              </a:rPr>
              <a:t>ПРОИЗВОДСТВЕННЫХ</a:t>
            </a:r>
            <a:br>
              <a:rPr lang="en-US" sz="2000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 Black"/>
              </a:rPr>
            </a:br>
            <a:r>
              <a:rPr lang="ru-RU" sz="2000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 Black"/>
              </a:rPr>
              <a:t>ПЛОЩАДОК</a:t>
            </a:r>
            <a:endParaRPr lang="ru-RU" sz="2000" b="1" dirty="0">
              <a:latin typeface="Roboto Condensed" panose="02000000000000000000" pitchFamily="2" charset="0"/>
              <a:ea typeface="Roboto Condensed" panose="02000000000000000000" pitchFamily="2" charset="0"/>
              <a:cs typeface="Arial Black"/>
            </a:endParaRPr>
          </a:p>
        </p:txBody>
      </p:sp>
      <p:sp>
        <p:nvSpPr>
          <p:cNvPr id="34" name="object 27">
            <a:extLst>
              <a:ext uri="{FF2B5EF4-FFF2-40B4-BE49-F238E27FC236}">
                <a16:creationId xmlns:a16="http://schemas.microsoft.com/office/drawing/2014/main" id="{EE93AE3D-E00C-E04A-97BE-5B2A471A09F9}"/>
              </a:ext>
            </a:extLst>
          </p:cNvPr>
          <p:cNvSpPr txBox="1"/>
          <p:nvPr/>
        </p:nvSpPr>
        <p:spPr>
          <a:xfrm>
            <a:off x="8991558" y="39363"/>
            <a:ext cx="918844" cy="2215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400" b="1" spc="-1045" dirty="0">
                <a:solidFill>
                  <a:srgbClr val="00AB67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 Black"/>
              </a:rPr>
              <a:t>8</a:t>
            </a:r>
            <a:endParaRPr sz="14400" b="1" dirty="0">
              <a:latin typeface="Roboto Condensed" panose="02000000000000000000" pitchFamily="2" charset="0"/>
              <a:ea typeface="Roboto Condensed" panose="02000000000000000000" pitchFamily="2" charset="0"/>
              <a:cs typeface="Arial Black"/>
            </a:endParaRPr>
          </a:p>
        </p:txBody>
      </p:sp>
      <p:sp>
        <p:nvSpPr>
          <p:cNvPr id="36" name="object 24">
            <a:extLst>
              <a:ext uri="{FF2B5EF4-FFF2-40B4-BE49-F238E27FC236}">
                <a16:creationId xmlns:a16="http://schemas.microsoft.com/office/drawing/2014/main" id="{B7F6B1E3-8C27-D343-B9F8-0D5279089E4F}"/>
              </a:ext>
            </a:extLst>
          </p:cNvPr>
          <p:cNvSpPr txBox="1"/>
          <p:nvPr/>
        </p:nvSpPr>
        <p:spPr>
          <a:xfrm>
            <a:off x="735062" y="1769297"/>
            <a:ext cx="5964611" cy="4924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1150" indent="-298450">
              <a:buFont typeface="Arial" panose="020B0604020202020204" pitchFamily="34" charset="0"/>
              <a:buChar char="•"/>
            </a:pPr>
            <a:r>
              <a:rPr sz="1600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г</a:t>
            </a:r>
            <a:r>
              <a:rPr sz="16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. </a:t>
            </a:r>
            <a:r>
              <a:rPr sz="1600" b="1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Москва</a:t>
            </a:r>
            <a:endParaRPr lang="ru-RU" sz="1600" b="1" dirty="0">
              <a:solidFill>
                <a:schemeClr val="accent6"/>
              </a:solidFill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  <a:p>
            <a:pPr marL="311150" indent="-298450"/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	«МПБП»</a:t>
            </a:r>
          </a:p>
          <a:p>
            <a:pPr marL="311150" indent="-298450">
              <a:buFont typeface="Arial" panose="020B0604020202020204" pitchFamily="34" charset="0"/>
              <a:buChar char="•"/>
            </a:pPr>
            <a:endParaRPr lang="ru-RU" sz="1200" b="1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  <a:p>
            <a:pPr marL="311150" indent="-2984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г. Нижний Новгород</a:t>
            </a:r>
          </a:p>
          <a:p>
            <a:pPr marL="311150" indent="-298450"/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	«ИМБИО»</a:t>
            </a:r>
          </a:p>
          <a:p>
            <a:pPr marL="311150" indent="-298450">
              <a:buFont typeface="Arial" panose="020B0604020202020204" pitchFamily="34" charset="0"/>
              <a:buChar char="•"/>
            </a:pP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  <a:p>
            <a:pPr marL="311150" indent="-2984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г. Ставрополь</a:t>
            </a:r>
          </a:p>
          <a:p>
            <a:pPr marL="311150" indent="-298450"/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	«Аллерген»</a:t>
            </a:r>
          </a:p>
          <a:p>
            <a:pPr marL="311150" indent="-298450">
              <a:buFont typeface="Arial" panose="020B0604020202020204" pitchFamily="34" charset="0"/>
              <a:buChar char="•"/>
            </a:pP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  <a:p>
            <a:pPr marL="311150" indent="-2984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г. Пермь</a:t>
            </a:r>
          </a:p>
          <a:p>
            <a:pPr marL="311150" indent="-298450"/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	«</a:t>
            </a:r>
            <a:r>
              <a:rPr lang="ru-RU" sz="1200" dirty="0" err="1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Биомед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»</a:t>
            </a:r>
          </a:p>
          <a:p>
            <a:pPr marL="311150" indent="-298450">
              <a:buFont typeface="Arial" panose="020B0604020202020204" pitchFamily="34" charset="0"/>
              <a:buChar char="•"/>
            </a:pP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  <a:p>
            <a:pPr marL="311150" indent="-2984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г. Уфа</a:t>
            </a:r>
          </a:p>
          <a:p>
            <a:pPr marL="311150" indent="-298450"/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	«</a:t>
            </a:r>
            <a:r>
              <a:rPr lang="ru-RU" sz="1200" dirty="0" err="1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Иммунопрепарат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»</a:t>
            </a:r>
          </a:p>
          <a:p>
            <a:pPr marL="311150" indent="-298450">
              <a:buFont typeface="Arial" panose="020B0604020202020204" pitchFamily="34" charset="0"/>
              <a:buChar char="•"/>
            </a:pP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  <a:p>
            <a:pPr marL="311150" indent="-2984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г. Томск</a:t>
            </a:r>
          </a:p>
          <a:p>
            <a:pPr marL="311150" indent="-298450"/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	«НПО «Вирион»</a:t>
            </a:r>
          </a:p>
          <a:p>
            <a:pPr marL="311150" indent="-298450">
              <a:buFont typeface="Arial" panose="020B0604020202020204" pitchFamily="34" charset="0"/>
              <a:buChar char="•"/>
            </a:pP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  <a:p>
            <a:pPr marL="311150" indent="-2984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г. Омск</a:t>
            </a:r>
          </a:p>
          <a:p>
            <a:pPr marL="311150" indent="-298450"/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	«Омское предприятие по производству </a:t>
            </a:r>
            <a:b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</a:b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бактерийных препаратов»</a:t>
            </a:r>
          </a:p>
          <a:p>
            <a:pPr marL="311150" indent="-298450">
              <a:buFont typeface="Arial" panose="020B0604020202020204" pitchFamily="34" charset="0"/>
              <a:buChar char="•"/>
            </a:pP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  <a:p>
            <a:pPr marL="311150" indent="-2984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г. Махачкала</a:t>
            </a:r>
          </a:p>
          <a:p>
            <a:pPr marL="311150" indent="-298450"/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	«НПО Питательные среды»</a:t>
            </a:r>
            <a:endParaRPr sz="12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CF3CF2F-5B05-A34F-942F-48AAB9441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9" r="19078" b="76755"/>
          <a:stretch/>
        </p:blipFill>
        <p:spPr>
          <a:xfrm>
            <a:off x="0" y="6936027"/>
            <a:ext cx="4449520" cy="63537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354C815-C574-4E56-BD60-518A5002E0AA}"/>
              </a:ext>
            </a:extLst>
          </p:cNvPr>
          <p:cNvSpPr/>
          <p:nvPr/>
        </p:nvSpPr>
        <p:spPr>
          <a:xfrm>
            <a:off x="-19878" y="2782957"/>
            <a:ext cx="473739" cy="47767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712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D637545-BD60-A442-8693-1ACA07AD02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818"/>
          <a:stretch/>
        </p:blipFill>
        <p:spPr>
          <a:xfrm>
            <a:off x="453862" y="4831957"/>
            <a:ext cx="9528338" cy="27277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09767-6CB5-CB4F-83C9-AC1DDC4C4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ОСНОВНЫЕ ГРУППЫ ПРЕПАРАТОВ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40B4F3-1C8A-7C4D-94BE-5D506D6DE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FF35CB-CA42-2748-9310-51C634389C26}" type="slidenum">
              <a:rPr lang="ru-RU" smtClean="0">
                <a:latin typeface="Roboto" panose="02000000000000000000" pitchFamily="2" charset="0"/>
                <a:ea typeface="Roboto" panose="02000000000000000000" pitchFamily="2" charset="0"/>
              </a:rPr>
              <a:pPr/>
              <a:t>8</a:t>
            </a:fld>
            <a:endParaRPr lang="ru-RU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object 19">
            <a:extLst>
              <a:ext uri="{FF2B5EF4-FFF2-40B4-BE49-F238E27FC236}">
                <a16:creationId xmlns:a16="http://schemas.microsoft.com/office/drawing/2014/main" id="{BA4F0F6D-DD12-7847-8C96-51F4B3880A54}"/>
              </a:ext>
            </a:extLst>
          </p:cNvPr>
          <p:cNvSpPr txBox="1"/>
          <p:nvPr/>
        </p:nvSpPr>
        <p:spPr>
          <a:xfrm>
            <a:off x="917575" y="3292257"/>
            <a:ext cx="2651915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200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Вакцины </a:t>
            </a:r>
            <a:br>
              <a:rPr lang="ru-RU" sz="2200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</a:br>
            <a:r>
              <a:rPr lang="ru-RU" sz="2200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и анатоксины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9F2B56-8025-DE42-814E-6B8FF144CE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7575" y="2106145"/>
            <a:ext cx="958673" cy="95867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9083A9E-A1C8-CB49-919B-9661B435A0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1384" b="367"/>
          <a:stretch/>
        </p:blipFill>
        <p:spPr>
          <a:xfrm>
            <a:off x="-19878" y="-61"/>
            <a:ext cx="473739" cy="278301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529BA42-85EF-4441-BE25-636CD444A8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294" r="25947"/>
          <a:stretch/>
        </p:blipFill>
        <p:spPr>
          <a:xfrm>
            <a:off x="7881938" y="-29817"/>
            <a:ext cx="2802627" cy="93503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C1A47EA-3CBE-AB44-A817-6A2B05646E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72" t="11070" r="91384" b="55819"/>
          <a:stretch/>
        </p:blipFill>
        <p:spPr>
          <a:xfrm>
            <a:off x="10170160" y="10160"/>
            <a:ext cx="521653" cy="924878"/>
          </a:xfrm>
          <a:prstGeom prst="rect">
            <a:avLst/>
          </a:prstGeom>
        </p:spPr>
      </p:pic>
      <p:sp>
        <p:nvSpPr>
          <p:cNvPr id="25" name="object 22">
            <a:extLst>
              <a:ext uri="{FF2B5EF4-FFF2-40B4-BE49-F238E27FC236}">
                <a16:creationId xmlns:a16="http://schemas.microsoft.com/office/drawing/2014/main" id="{7A10CCA3-6639-024A-BB71-25A373B7C75A}"/>
              </a:ext>
            </a:extLst>
          </p:cNvPr>
          <p:cNvSpPr txBox="1"/>
          <p:nvPr/>
        </p:nvSpPr>
        <p:spPr>
          <a:xfrm>
            <a:off x="917574" y="5131962"/>
            <a:ext cx="2847147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sz="2200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ПРОЧИЕ ПРЕПАРАТЫ</a:t>
            </a:r>
            <a:endParaRPr lang="ru-RU" sz="2200" b="1" dirty="0">
              <a:latin typeface="Roboto Condensed" panose="02000000000000000000" pitchFamily="2" charset="0"/>
              <a:ea typeface="Roboto Condensed" panose="02000000000000000000" pitchFamily="2" charset="0"/>
              <a:cs typeface="Lato" panose="020F0502020204030203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BFFC5B0-E0D6-5C4B-AE27-74EA4B26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745"/>
          <a:stretch/>
        </p:blipFill>
        <p:spPr>
          <a:xfrm>
            <a:off x="-9939" y="986232"/>
            <a:ext cx="463800" cy="3784600"/>
          </a:xfrm>
          <a:prstGeom prst="rect">
            <a:avLst/>
          </a:prstGeom>
        </p:spPr>
      </p:pic>
      <p:sp>
        <p:nvSpPr>
          <p:cNvPr id="23" name="object 19">
            <a:extLst>
              <a:ext uri="{FF2B5EF4-FFF2-40B4-BE49-F238E27FC236}">
                <a16:creationId xmlns:a16="http://schemas.microsoft.com/office/drawing/2014/main" id="{ACA87E2F-A3FA-A747-8FF2-3B41095666FF}"/>
              </a:ext>
            </a:extLst>
          </p:cNvPr>
          <p:cNvSpPr txBox="1"/>
          <p:nvPr/>
        </p:nvSpPr>
        <p:spPr>
          <a:xfrm>
            <a:off x="3330659" y="3292257"/>
            <a:ext cx="2651915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200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Препараты </a:t>
            </a:r>
            <a:br>
              <a:rPr lang="ru-RU" sz="2200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</a:br>
            <a:r>
              <a:rPr lang="ru-RU" sz="2200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крови</a:t>
            </a:r>
          </a:p>
        </p:txBody>
      </p:sp>
      <p:sp>
        <p:nvSpPr>
          <p:cNvPr id="30" name="object 19">
            <a:extLst>
              <a:ext uri="{FF2B5EF4-FFF2-40B4-BE49-F238E27FC236}">
                <a16:creationId xmlns:a16="http://schemas.microsoft.com/office/drawing/2014/main" id="{BDD231DC-8840-4645-9906-E962F70F14D5}"/>
              </a:ext>
            </a:extLst>
          </p:cNvPr>
          <p:cNvSpPr txBox="1"/>
          <p:nvPr/>
        </p:nvSpPr>
        <p:spPr>
          <a:xfrm>
            <a:off x="5501596" y="3292257"/>
            <a:ext cx="2651915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200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Бактериофаги</a:t>
            </a:r>
          </a:p>
        </p:txBody>
      </p:sp>
      <p:sp>
        <p:nvSpPr>
          <p:cNvPr id="32" name="object 19">
            <a:extLst>
              <a:ext uri="{FF2B5EF4-FFF2-40B4-BE49-F238E27FC236}">
                <a16:creationId xmlns:a16="http://schemas.microsoft.com/office/drawing/2014/main" id="{8A517501-0521-A748-BDD5-928B77B0F7C9}"/>
              </a:ext>
            </a:extLst>
          </p:cNvPr>
          <p:cNvSpPr txBox="1"/>
          <p:nvPr/>
        </p:nvSpPr>
        <p:spPr>
          <a:xfrm>
            <a:off x="7974314" y="3292257"/>
            <a:ext cx="2651915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200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Ботулинический  токсин типа А (</a:t>
            </a:r>
            <a:r>
              <a:rPr lang="ru-RU" sz="2200" b="1" dirty="0" err="1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Релатокс</a:t>
            </a:r>
            <a:r>
              <a:rPr lang="ru-RU" sz="2200" b="1" dirty="0">
                <a:solidFill>
                  <a:srgbClr val="231F2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)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D5194F21-BFF7-B644-B108-E2E7130741E0}"/>
              </a:ext>
            </a:extLst>
          </p:cNvPr>
          <p:cNvSpPr/>
          <p:nvPr/>
        </p:nvSpPr>
        <p:spPr>
          <a:xfrm>
            <a:off x="-19878" y="2782957"/>
            <a:ext cx="473739" cy="47767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7D9C2BD-2D4E-9A4B-A4A7-E098DE246D2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434187" y="2106145"/>
            <a:ext cx="958673" cy="95867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D83AAB-9A22-CD48-95D4-02B8ABD86A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147305" y="2106145"/>
            <a:ext cx="958673" cy="95867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BBC2E42-3E82-3245-AE8B-BD26409256F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69333" y="2120433"/>
            <a:ext cx="958673" cy="958673"/>
          </a:xfrm>
          <a:prstGeom prst="rect">
            <a:avLst/>
          </a:prstGeom>
        </p:spPr>
      </p:pic>
      <p:sp>
        <p:nvSpPr>
          <p:cNvPr id="39" name="object 22">
            <a:extLst>
              <a:ext uri="{FF2B5EF4-FFF2-40B4-BE49-F238E27FC236}">
                <a16:creationId xmlns:a16="http://schemas.microsoft.com/office/drawing/2014/main" id="{26754C21-99F4-DD44-A7A8-0BE56FFF7F1E}"/>
              </a:ext>
            </a:extLst>
          </p:cNvPr>
          <p:cNvSpPr txBox="1"/>
          <p:nvPr/>
        </p:nvSpPr>
        <p:spPr>
          <a:xfrm>
            <a:off x="917574" y="5594444"/>
            <a:ext cx="4176713" cy="9694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3515" marR="508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Пробиотики</a:t>
            </a:r>
            <a:endParaRPr lang="ru-RU" sz="14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  <a:p>
            <a:pPr marL="183515" marR="508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Аллергены и и </a:t>
            </a:r>
            <a:r>
              <a:rPr lang="ru-RU" sz="1400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аллергоиды</a:t>
            </a:r>
            <a:endParaRPr lang="ru-RU" sz="14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  <a:p>
            <a:pPr marL="183515" marR="508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Готовые лекарственные средства</a:t>
            </a:r>
          </a:p>
        </p:txBody>
      </p:sp>
      <p:sp>
        <p:nvSpPr>
          <p:cNvPr id="40" name="object 22">
            <a:extLst>
              <a:ext uri="{FF2B5EF4-FFF2-40B4-BE49-F238E27FC236}">
                <a16:creationId xmlns:a16="http://schemas.microsoft.com/office/drawing/2014/main" id="{F9BE016B-B2AB-C44D-819B-57EE3A5DD4A0}"/>
              </a:ext>
            </a:extLst>
          </p:cNvPr>
          <p:cNvSpPr txBox="1"/>
          <p:nvPr/>
        </p:nvSpPr>
        <p:spPr>
          <a:xfrm>
            <a:off x="5501596" y="5594444"/>
            <a:ext cx="4176713" cy="9694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3515" marR="508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Диагностические препараты </a:t>
            </a:r>
            <a:br>
              <a:rPr lang="ru-RU" sz="14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</a:br>
            <a:r>
              <a:rPr lang="ru-RU" sz="14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и питательные средства</a:t>
            </a:r>
          </a:p>
          <a:p>
            <a:pPr marL="183515" marR="508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Сыворотки </a:t>
            </a:r>
            <a:r>
              <a:rPr lang="ru-RU" sz="1400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гетерологичные</a:t>
            </a:r>
            <a:endParaRPr lang="ru-RU" sz="14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517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502CCFFD-9285-6A4F-97FA-86AC39702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80198" y="6871588"/>
            <a:ext cx="485258" cy="402483"/>
          </a:xfrm>
        </p:spPr>
        <p:txBody>
          <a:bodyPr/>
          <a:lstStyle/>
          <a:p>
            <a:pPr algn="ctr"/>
            <a:fld id="{0AFF35CB-CA42-2748-9310-51C634389C26}" type="slidenum">
              <a:rPr lang="ru-RU" smtClean="0">
                <a:latin typeface="Roboto" panose="02000000000000000000" pitchFamily="2" charset="0"/>
                <a:ea typeface="Roboto" panose="02000000000000000000" pitchFamily="2" charset="0"/>
              </a:rPr>
              <a:pPr algn="ctr"/>
              <a:t>9</a:t>
            </a:fld>
            <a:endParaRPr lang="ru-RU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866BF5A-FB39-1C4A-AD40-F942A34F2DF0}"/>
              </a:ext>
            </a:extLst>
          </p:cNvPr>
          <p:cNvSpPr/>
          <p:nvPr/>
        </p:nvSpPr>
        <p:spPr>
          <a:xfrm>
            <a:off x="6332587" y="935037"/>
            <a:ext cx="4359226" cy="57197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51084B-053B-0E42-915F-692D36A32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860" r="20926"/>
          <a:stretch/>
        </p:blipFill>
        <p:spPr>
          <a:xfrm>
            <a:off x="6326721" y="-9939"/>
            <a:ext cx="4347905" cy="128883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CE96D12-007B-1042-B2B4-64928592E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Roboto Condensed" panose="02000000000000000000" pitchFamily="2" charset="0"/>
                <a:ea typeface="Roboto Condensed" panose="02000000000000000000" pitchFamily="2" charset="0"/>
              </a:rPr>
              <a:t>ВАКЦИНЫ И АНАТОКСИНЫ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FDB566-F5E8-874C-B626-4B3A74605186}"/>
              </a:ext>
            </a:extLst>
          </p:cNvPr>
          <p:cNvSpPr txBox="1"/>
          <p:nvPr/>
        </p:nvSpPr>
        <p:spPr>
          <a:xfrm>
            <a:off x="735062" y="1435050"/>
            <a:ext cx="6200977" cy="58477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defPPr>
              <a:defRPr lang="en-US"/>
            </a:defPPr>
            <a:lvl1pPr indent="0" defTabSz="1007943">
              <a:lnSpc>
                <a:spcPct val="100000"/>
              </a:lnSpc>
              <a:spcBef>
                <a:spcPts val="1102"/>
              </a:spcBef>
              <a:buFont typeface="Arial" panose="020B0604020202020204" pitchFamily="34" charset="0"/>
              <a:buNone/>
              <a:defRPr sz="1600" b="0" i="0">
                <a:latin typeface="Lato" panose="020F0502020204030203" pitchFamily="34" charset="0"/>
                <a:cs typeface="Lato" panose="020F0502020204030203" pitchFamily="34" charset="0"/>
              </a:defRPr>
            </a:lvl1pPr>
            <a:lvl2pPr marL="755957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>
                <a:latin typeface="Lato" panose="020F0502020204030203" pitchFamily="34" charset="0"/>
                <a:cs typeface="Lato" panose="020F0502020204030203" pitchFamily="34" charset="0"/>
              </a:defRPr>
            </a:lvl2pPr>
            <a:lvl3pPr marL="1259929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>
                <a:latin typeface="Lato" panose="020F0502020204030203" pitchFamily="34" charset="0"/>
                <a:cs typeface="Lato" panose="020F0502020204030203" pitchFamily="34" charset="0"/>
              </a:defRPr>
            </a:lvl3pPr>
            <a:lvl4pPr marL="1763900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>
                <a:latin typeface="Lato" panose="020F0502020204030203" pitchFamily="34" charset="0"/>
                <a:cs typeface="Lato" panose="020F0502020204030203" pitchFamily="34" charset="0"/>
              </a:defRPr>
            </a:lvl4pPr>
            <a:lvl5pPr marL="2267872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600" b="0" i="0">
                <a:latin typeface="Lato" panose="020F0502020204030203" pitchFamily="34" charset="0"/>
                <a:cs typeface="Lato" panose="020F0502020204030203" pitchFamily="34" charset="0"/>
              </a:defRPr>
            </a:lvl5pPr>
            <a:lvl6pPr marL="2771844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6pPr>
            <a:lvl7pPr marL="3275815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7pPr>
            <a:lvl8pPr marL="3779787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8pPr>
            <a:lvl9pPr marL="4283758" indent="-251986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/>
            </a:lvl9pPr>
          </a:lstStyle>
          <a:p>
            <a:pPr>
              <a:spcBef>
                <a:spcPts val="0"/>
              </a:spcBef>
            </a:pPr>
            <a:r>
              <a:rPr lang="ru-RU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АО «НПО «Микроген» обеспечивает около </a:t>
            </a:r>
            <a:br>
              <a:rPr lang="en-US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40% потребности страны в вакцинах и анатоксинах</a:t>
            </a:r>
          </a:p>
        </p:txBody>
      </p:sp>
      <p:sp>
        <p:nvSpPr>
          <p:cNvPr id="35" name="object 15">
            <a:extLst>
              <a:ext uri="{FF2B5EF4-FFF2-40B4-BE49-F238E27FC236}">
                <a16:creationId xmlns:a16="http://schemas.microsoft.com/office/drawing/2014/main" id="{1478E144-FBD3-DF49-99EF-242912351D51}"/>
              </a:ext>
            </a:extLst>
          </p:cNvPr>
          <p:cNvSpPr txBox="1"/>
          <p:nvPr/>
        </p:nvSpPr>
        <p:spPr>
          <a:xfrm>
            <a:off x="870459" y="4082062"/>
            <a:ext cx="4359226" cy="29628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10000"/>
              </a:lnSpc>
              <a:buClr>
                <a:srgbClr val="231F20"/>
              </a:buClr>
              <a:buFont typeface="Arial" panose="020B0604020202020204" pitchFamily="34" charset="0"/>
              <a:buChar char="•"/>
              <a:tabLst>
                <a:tab pos="109855" algn="l"/>
              </a:tabLst>
            </a:pPr>
            <a:r>
              <a:rPr sz="1600" spc="5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Совигрипп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  <a:p>
            <a:pPr marL="298450" marR="248285" indent="-285750">
              <a:lnSpc>
                <a:spcPct val="110000"/>
              </a:lnSpc>
              <a:buClr>
                <a:srgbClr val="231F20"/>
              </a:buClr>
              <a:buFont typeface="Arial" panose="020B0604020202020204" pitchFamily="34" charset="0"/>
              <a:buChar char="•"/>
              <a:tabLst>
                <a:tab pos="109855" algn="l"/>
              </a:tabLst>
            </a:pPr>
            <a:r>
              <a:rPr sz="1600" spc="-1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АДС-ана</a:t>
            </a:r>
            <a:r>
              <a:rPr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т</a:t>
            </a:r>
            <a:r>
              <a:rPr sz="1600" spc="8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о</a:t>
            </a:r>
            <a:r>
              <a:rPr sz="1600" spc="3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к</a:t>
            </a:r>
            <a:r>
              <a:rPr sz="1600" spc="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син,</a:t>
            </a:r>
            <a:r>
              <a:rPr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r>
              <a:rPr sz="1600" spc="-1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АДС-М</a:t>
            </a:r>
            <a:r>
              <a:rPr lang="en-US" sz="1600" spc="-1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-</a:t>
            </a:r>
            <a:r>
              <a:rPr sz="1600" spc="25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ана</a:t>
            </a:r>
            <a:r>
              <a:rPr sz="1600" spc="5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т</a:t>
            </a:r>
            <a:r>
              <a:rPr sz="1600" spc="80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о</a:t>
            </a:r>
            <a:r>
              <a:rPr sz="1600" spc="35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к</a:t>
            </a:r>
            <a:r>
              <a:rPr sz="1600" spc="50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син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  <a:p>
            <a:pPr marL="298450" indent="-285750">
              <a:lnSpc>
                <a:spcPct val="110000"/>
              </a:lnSpc>
              <a:buClr>
                <a:srgbClr val="231F20"/>
              </a:buClr>
              <a:buFont typeface="Arial" panose="020B0604020202020204" pitchFamily="34" charset="0"/>
              <a:buChar char="•"/>
              <a:tabLst>
                <a:tab pos="109855" algn="l"/>
              </a:tabLst>
            </a:pPr>
            <a:r>
              <a:rPr sz="1600" spc="-5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БЦЖ,</a:t>
            </a:r>
            <a:r>
              <a:rPr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r>
              <a:rPr sz="1600" spc="-2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БЦЖ-М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  <a:p>
            <a:pPr marL="298450" indent="-285750">
              <a:lnSpc>
                <a:spcPct val="110000"/>
              </a:lnSpc>
              <a:buClr>
                <a:srgbClr val="231F20"/>
              </a:buClr>
              <a:buFont typeface="Arial" panose="020B0604020202020204" pitchFamily="34" charset="0"/>
              <a:buChar char="•"/>
              <a:tabLst>
                <a:tab pos="109855" algn="l"/>
              </a:tabLst>
            </a:pPr>
            <a:r>
              <a:rPr sz="1600" spc="2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АКДС-вакцина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  <a:p>
            <a:pPr marL="298450" marR="457834" indent="-285750">
              <a:lnSpc>
                <a:spcPct val="110000"/>
              </a:lnSpc>
              <a:buClr>
                <a:srgbClr val="231F20"/>
              </a:buClr>
              <a:buFont typeface="Arial" panose="020B0604020202020204" pitchFamily="34" charset="0"/>
              <a:buChar char="•"/>
              <a:tabLst>
                <a:tab pos="109855" algn="l"/>
              </a:tabLst>
            </a:pPr>
            <a:r>
              <a:rPr sz="1600" spc="40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Вакцина</a:t>
            </a:r>
            <a:r>
              <a:rPr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r>
              <a:rPr sz="1600" spc="50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пар</a:t>
            </a:r>
            <a:r>
              <a:rPr sz="1600" spc="35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о</a:t>
            </a:r>
            <a:r>
              <a:rPr sz="1600" spc="40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титно-</a:t>
            </a:r>
            <a:r>
              <a:rPr sz="1600" spc="65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к</a:t>
            </a:r>
            <a:r>
              <a:rPr sz="1600" spc="25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оревая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  <a:p>
            <a:pPr marL="298450" indent="-285750">
              <a:lnSpc>
                <a:spcPct val="110000"/>
              </a:lnSpc>
              <a:buClr>
                <a:srgbClr val="231F20"/>
              </a:buClr>
              <a:buFont typeface="Arial" panose="020B0604020202020204" pitchFamily="34" charset="0"/>
              <a:buChar char="•"/>
              <a:tabLst>
                <a:tab pos="109855" algn="l"/>
              </a:tabLst>
            </a:pPr>
            <a:r>
              <a:rPr sz="1600" spc="40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Вакцина</a:t>
            </a:r>
            <a:r>
              <a:rPr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r>
              <a:rPr sz="1600" spc="70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пр</a:t>
            </a:r>
            <a:r>
              <a:rPr sz="1600" spc="55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о</a:t>
            </a:r>
            <a:r>
              <a:rPr sz="1600" spc="40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тив</a:t>
            </a:r>
            <a:r>
              <a:rPr lang="en-US"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r>
              <a:rPr sz="1600" spc="35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краснухи</a:t>
            </a:r>
            <a:r>
              <a:rPr lang="en-US" sz="1600" spc="3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endParaRPr lang="ru-RU" sz="1600" spc="35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  <a:p>
            <a:pPr marL="298450" indent="-285750">
              <a:lnSpc>
                <a:spcPct val="110000"/>
              </a:lnSpc>
              <a:buClr>
                <a:srgbClr val="231F20"/>
              </a:buClr>
              <a:buFont typeface="Arial" panose="020B0604020202020204" pitchFamily="34" charset="0"/>
              <a:buChar char="•"/>
              <a:tabLst>
                <a:tab pos="109855" algn="l"/>
              </a:tabLst>
            </a:pPr>
            <a:r>
              <a:rPr sz="1600" spc="-15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АС-</a:t>
            </a:r>
            <a:r>
              <a:rPr sz="1600" spc="-15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ана</a:t>
            </a:r>
            <a:r>
              <a:rPr sz="1600" spc="-30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т</a:t>
            </a:r>
            <a:r>
              <a:rPr sz="1600" spc="80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о</a:t>
            </a:r>
            <a:r>
              <a:rPr sz="1600" spc="35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к</a:t>
            </a:r>
            <a:r>
              <a:rPr sz="1600" spc="50" dirty="0" err="1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син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  <a:p>
            <a:pPr marL="298450" indent="-285750">
              <a:lnSpc>
                <a:spcPct val="110000"/>
              </a:lnSpc>
              <a:buClr>
                <a:srgbClr val="231F20"/>
              </a:buClr>
              <a:buFont typeface="Arial" panose="020B0604020202020204" pitchFamily="34" charset="0"/>
              <a:buChar char="•"/>
              <a:tabLst>
                <a:tab pos="109855" algn="l"/>
              </a:tabLst>
            </a:pPr>
            <a:r>
              <a:rPr sz="1600" spc="4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Вакцина</a:t>
            </a:r>
            <a:r>
              <a:rPr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r>
              <a:rPr sz="1600" spc="6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к</a:t>
            </a:r>
            <a:r>
              <a:rPr sz="1600" spc="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оревая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  <a:p>
            <a:pPr marL="298450" indent="-285750">
              <a:lnSpc>
                <a:spcPct val="110000"/>
              </a:lnSpc>
              <a:buClr>
                <a:srgbClr val="231F20"/>
              </a:buClr>
              <a:buFont typeface="Arial" panose="020B0604020202020204" pitchFamily="34" charset="0"/>
              <a:buChar char="•"/>
              <a:tabLst>
                <a:tab pos="109855" algn="l"/>
              </a:tabLst>
            </a:pPr>
            <a:r>
              <a:rPr sz="1600" spc="4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Вакцина</a:t>
            </a:r>
            <a:r>
              <a:rPr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r>
              <a:rPr sz="1600" spc="-3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АКДС-</a:t>
            </a:r>
            <a:r>
              <a:rPr sz="1600" spc="-12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Г</a:t>
            </a:r>
            <a:r>
              <a:rPr sz="1600" spc="4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еп</a:t>
            </a:r>
            <a:r>
              <a:rPr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В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  <a:p>
            <a:pPr marL="298450" indent="-285750">
              <a:lnSpc>
                <a:spcPct val="110000"/>
              </a:lnSpc>
              <a:buClr>
                <a:srgbClr val="231F20"/>
              </a:buClr>
              <a:buFont typeface="Arial" panose="020B0604020202020204" pitchFamily="34" charset="0"/>
              <a:buChar char="•"/>
              <a:tabLst>
                <a:tab pos="109855" algn="l"/>
              </a:tabLst>
            </a:pPr>
            <a:r>
              <a:rPr sz="1600" spc="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АД-М</a:t>
            </a:r>
            <a:r>
              <a:rPr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r>
              <a:rPr sz="1600" spc="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ана</a:t>
            </a:r>
            <a:r>
              <a:rPr sz="1600" spc="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т</a:t>
            </a:r>
            <a:r>
              <a:rPr sz="1600" spc="8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о</a:t>
            </a:r>
            <a:r>
              <a:rPr sz="1600" spc="3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к</a:t>
            </a:r>
            <a:r>
              <a:rPr sz="1600" spc="5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син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  <a:p>
            <a:pPr marL="298450" indent="-285750">
              <a:lnSpc>
                <a:spcPct val="110000"/>
              </a:lnSpc>
              <a:buClr>
                <a:srgbClr val="231F20"/>
              </a:buClr>
              <a:buFont typeface="Arial" panose="020B0604020202020204" pitchFamily="34" charset="0"/>
              <a:buChar char="•"/>
              <a:tabLst>
                <a:tab pos="109855" algn="l"/>
              </a:tabLst>
            </a:pPr>
            <a:r>
              <a:rPr sz="1600" spc="4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Вакцина</a:t>
            </a:r>
            <a:r>
              <a:rPr sz="1600" spc="-2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r>
              <a:rPr sz="1600" spc="5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пар</a:t>
            </a:r>
            <a:r>
              <a:rPr sz="1600" spc="35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отитная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43" name="object 14">
            <a:extLst>
              <a:ext uri="{FF2B5EF4-FFF2-40B4-BE49-F238E27FC236}">
                <a16:creationId xmlns:a16="http://schemas.microsoft.com/office/drawing/2014/main" id="{2C2F6EB0-FD25-FA4E-8C71-968D868F3AD9}"/>
              </a:ext>
            </a:extLst>
          </p:cNvPr>
          <p:cNvSpPr txBox="1"/>
          <p:nvPr/>
        </p:nvSpPr>
        <p:spPr>
          <a:xfrm>
            <a:off x="6936039" y="2548499"/>
            <a:ext cx="2838199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3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20 ВАКЦИН</a:t>
            </a:r>
          </a:p>
          <a:p>
            <a:pPr marL="12700" marR="5080">
              <a:lnSpc>
                <a:spcPct val="100000"/>
              </a:lnSpc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для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r>
              <a:rPr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профилактики</a:t>
            </a:r>
            <a:r>
              <a:rPr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b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</a:br>
            <a:r>
              <a:rPr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15</a:t>
            </a:r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r>
              <a:rPr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инфекционных</a:t>
            </a:r>
            <a:r>
              <a:rPr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заболеваний</a:t>
            </a:r>
          </a:p>
        </p:txBody>
      </p:sp>
      <p:sp>
        <p:nvSpPr>
          <p:cNvPr id="44" name="object 17">
            <a:extLst>
              <a:ext uri="{FF2B5EF4-FFF2-40B4-BE49-F238E27FC236}">
                <a16:creationId xmlns:a16="http://schemas.microsoft.com/office/drawing/2014/main" id="{F29FBDA3-C781-EF4B-AF91-72E1D77F5C08}"/>
              </a:ext>
            </a:extLst>
          </p:cNvPr>
          <p:cNvSpPr txBox="1"/>
          <p:nvPr/>
        </p:nvSpPr>
        <p:spPr>
          <a:xfrm>
            <a:off x="6936039" y="3854936"/>
            <a:ext cx="2270664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3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БОЛЕЕ 50</a:t>
            </a:r>
          </a:p>
          <a:p>
            <a:pPr marL="12700">
              <a:lnSpc>
                <a:spcPct val="100000"/>
              </a:lnSpc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м</a:t>
            </a:r>
            <a:r>
              <a:rPr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лн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.</a:t>
            </a:r>
            <a:r>
              <a:rPr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r>
              <a:rPr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доз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—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объем </a:t>
            </a:r>
            <a:r>
              <a:rPr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выпуск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а вакцин </a:t>
            </a:r>
            <a:r>
              <a:rPr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в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 </a:t>
            </a:r>
            <a:r>
              <a:rPr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год</a:t>
            </a:r>
            <a:endParaRPr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9475" y="2111408"/>
            <a:ext cx="4978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/>
            <a:r>
              <a:rPr lang="ru-RU" sz="3200" b="1" spc="-160" dirty="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dobe Devanagari" panose="02040503050201020203" pitchFamily="18" charset="0"/>
              </a:rPr>
              <a:t>из 17 вакцин НКПП*</a:t>
            </a:r>
          </a:p>
          <a:p>
            <a:pPr marL="12700"/>
            <a:r>
              <a:rPr lang="ru-RU" sz="3200" b="1" spc="-160" dirty="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dobe Devanagari" panose="02040503050201020203" pitchFamily="18" charset="0"/>
              </a:rPr>
              <a:t>11 поставляет компания</a:t>
            </a:r>
          </a:p>
          <a:p>
            <a:endParaRPr lang="ru-RU" sz="32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9475" y="6871587"/>
            <a:ext cx="37192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ato" panose="020F0502020204030203" pitchFamily="34" charset="0"/>
              </a:rPr>
              <a:t>*Национальный календарь профилактических прививок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B722FA3-DB80-4347-B42D-8B49D6959C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75" t="23438" r="21576" b="55553"/>
          <a:stretch/>
        </p:blipFill>
        <p:spPr>
          <a:xfrm>
            <a:off x="-89901" y="-9939"/>
            <a:ext cx="944218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520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Пользовательские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FB071"/>
      </a:accent1>
      <a:accent2>
        <a:srgbClr val="0238A2"/>
      </a:accent2>
      <a:accent3>
        <a:srgbClr val="4868A7"/>
      </a:accent3>
      <a:accent4>
        <a:srgbClr val="FDFDFE"/>
      </a:accent4>
      <a:accent5>
        <a:srgbClr val="9DA9B2"/>
      </a:accent5>
      <a:accent6>
        <a:srgbClr val="009E5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3580</TotalTime>
  <Words>2760</Words>
  <Application>Microsoft Office PowerPoint</Application>
  <PresentationFormat>Произвольный</PresentationFormat>
  <Paragraphs>550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Roboto</vt:lpstr>
      <vt:lpstr>Arial Black</vt:lpstr>
      <vt:lpstr>Adobe Devanagari</vt:lpstr>
      <vt:lpstr>Calibri</vt:lpstr>
      <vt:lpstr>Arial</vt:lpstr>
      <vt:lpstr>Lato</vt:lpstr>
      <vt:lpstr>Roboto Condensed</vt:lpstr>
      <vt:lpstr>Тема Office</vt:lpstr>
      <vt:lpstr>НАЦИОНАЛЬНЫЙ ПРОИЗВОДИТЕЛЬ  ИММУНОБИОЛОГИЧЕСКИХ  ЛЕКАРСТВЕННЫХ ПРЕПАРАТОВ </vt:lpstr>
      <vt:lpstr>Загорский Андрей Юрьевич</vt:lpstr>
      <vt:lpstr>ИСТОРИЯ РАЗВИТИЯ</vt:lpstr>
      <vt:lpstr>МИССИЯ  КОМПАНИИ</vt:lpstr>
      <vt:lpstr>СТРАТЕГИЧЕСКИЕ НАПРАВЛЕНИЯ  РАЗВИТИЯ КОМПАНИИ</vt:lpstr>
      <vt:lpstr>О КОМПАНИИ</vt:lpstr>
      <vt:lpstr>ГЕОГРАФИЯ ДЕЯТЕЛЬНОСТИ  КОМПАНИИ</vt:lpstr>
      <vt:lpstr>ОСНОВНЫЕ ГРУППЫ ПРЕПАРАТОВ</vt:lpstr>
      <vt:lpstr>ВАКЦИНЫ И АНАТОКСИНЫ </vt:lpstr>
      <vt:lpstr>ВАКЦИНЫ И АНАТОКСИНЫ </vt:lpstr>
      <vt:lpstr>ВАКТРИВИР</vt:lpstr>
      <vt:lpstr>ЭНЦЕВИР</vt:lpstr>
      <vt:lpstr>СОВИГРИПП</vt:lpstr>
      <vt:lpstr>ПРЕПАРАТЫ КРОВИ</vt:lpstr>
      <vt:lpstr>БАКТЕРИОФАГИ </vt:lpstr>
      <vt:lpstr>АНТИБАКТЕРИАЛЬНАЯ АКТИВНОСТЬ БАКТЕРИОФАГОВ</vt:lpstr>
      <vt:lpstr>СЕКСТАФАГ® И ИНТЕСТИ®-БАКТЕРИОФАГ </vt:lpstr>
      <vt:lpstr>БОТУЛИНИЧЕСКИЙ ТОКСИН ТИПА А (РЕЛАТОКС®)</vt:lpstr>
      <vt:lpstr>АЛЛЕРГЕНЫ  И АЛЛЕРГОИДЫ </vt:lpstr>
      <vt:lpstr>МЕРОПРИЯТИЯ  И ДОСТИЖЕНИЯ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Шеремецева Ольга Сергеевна</cp:lastModifiedBy>
  <cp:revision>139</cp:revision>
  <cp:lastPrinted>2021-02-01T06:42:09Z</cp:lastPrinted>
  <dcterms:created xsi:type="dcterms:W3CDTF">2020-11-13T06:02:50Z</dcterms:created>
  <dcterms:modified xsi:type="dcterms:W3CDTF">2021-04-07T07:27:25Z</dcterms:modified>
</cp:coreProperties>
</file>